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3" r:id="rId9"/>
    <p:sldId id="262" r:id="rId10"/>
    <p:sldId id="261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7;&#1080;&#1090;&#1072;&#1085;&#1080;&#1077;\&#1090;&#1072;&#1073;&#1083;&#1080;&#1094;&#1072;_&#1087;&#1080;&#1090;&#1072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1</a:t>
            </a:r>
            <a:r>
              <a:rPr lang="ru-RU" sz="3200" dirty="0"/>
              <a:t>. Питается ли Ваш ребенок в школьной столовой?</a:t>
            </a:r>
            <a:endParaRPr lang="ru-RU" sz="2400" dirty="0"/>
          </a:p>
        </c:rich>
      </c:tx>
      <c:layout>
        <c:manualLayout>
          <c:xMode val="edge"/>
          <c:yMode val="edge"/>
          <c:x val="0.10964532634347102"/>
          <c:y val="4.0636357864999126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(Лист1!$B$13;Лист1!$D$13)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(Лист1!$B$19;Лист1!$D$19)</c:f>
              <c:numCache>
                <c:formatCode>General</c:formatCode>
                <c:ptCount val="2"/>
                <c:pt idx="0">
                  <c:v>221</c:v>
                </c:pt>
                <c:pt idx="1">
                  <c:v>114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2. </a:t>
            </a:r>
            <a:r>
              <a:rPr lang="ru-RU" sz="2800" dirty="0"/>
              <a:t>Удовлетворяет ли  Вас  система организации  питания в школе?</a:t>
            </a:r>
            <a:endParaRPr lang="ru-RU" sz="2400" dirty="0"/>
          </a:p>
        </c:rich>
      </c:tx>
      <c:layout>
        <c:manualLayout>
          <c:xMode val="edge"/>
          <c:yMode val="edge"/>
          <c:x val="8.6979433587426991E-2"/>
          <c:y val="2.115369534104054E-2"/>
        </c:manualLayout>
      </c:layout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(Лист1!$B$22;Лист1!$D$22)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(Лист1!$B$28;Лист1!$D$28)</c:f>
              <c:numCache>
                <c:formatCode>General</c:formatCode>
                <c:ptCount val="2"/>
                <c:pt idx="0">
                  <c:v>203</c:v>
                </c:pt>
                <c:pt idx="1">
                  <c:v>132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3. Устраивает ли Вас качество питания в школе?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(Лист1!$B$31;Лист1!$D$31)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(Лист1!$B$37;Лист1!$D$37)</c:f>
              <c:numCache>
                <c:formatCode>General</c:formatCode>
                <c:ptCount val="2"/>
                <c:pt idx="0">
                  <c:v>173</c:v>
                </c:pt>
                <c:pt idx="1">
                  <c:v>162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24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4. Устраивает ли Вас цена, которую Вы платите за питание ребенка в школе?</a:t>
            </a:r>
          </a:p>
        </c:rich>
      </c:tx>
      <c:layout>
        <c:manualLayout>
          <c:xMode val="edge"/>
          <c:yMode val="edge"/>
          <c:x val="0.12068004348723166"/>
          <c:y val="2.0350302957791014E-2"/>
        </c:manualLayout>
      </c:layout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(Лист1!$I$3;Лист1!$K$3)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(Лист1!$I$9;Лист1!$K$9)</c:f>
              <c:numCache>
                <c:formatCode>General</c:formatCode>
                <c:ptCount val="2"/>
                <c:pt idx="0">
                  <c:v>217</c:v>
                </c:pt>
                <c:pt idx="1">
                  <c:v>118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5. Устраивает ли Вас ежедневное меню?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(Лист1!$I$13;Лист1!$K$13)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(Лист1!$I$19;Лист1!$K$19)</c:f>
              <c:numCache>
                <c:formatCode>General</c:formatCode>
                <c:ptCount val="2"/>
                <c:pt idx="0">
                  <c:v>219</c:v>
                </c:pt>
                <c:pt idx="1">
                  <c:v>116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2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6. </a:t>
            </a:r>
            <a:r>
              <a:rPr lang="ru-RU" sz="2800" dirty="0"/>
              <a:t>Удовлетворены ли Вы санитарным состоянием школьной столовой?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(Лист1!$I$22;Лист1!$K$22)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(Лист1!$I$28;Лист1!$K$28)</c:f>
              <c:numCache>
                <c:formatCode>General</c:formatCode>
                <c:ptCount val="2"/>
                <c:pt idx="0">
                  <c:v>245</c:v>
                </c:pt>
                <c:pt idx="1">
                  <c:v>90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7. Удовлетворены ли Вы качеством обслуживания со стороны работников столовой?</a:t>
            </a:r>
          </a:p>
        </c:rich>
      </c:tx>
      <c:layout>
        <c:manualLayout>
          <c:xMode val="edge"/>
          <c:yMode val="edge"/>
          <c:x val="0.10418470418470419"/>
          <c:y val="2.9629629629629655E-2"/>
        </c:manualLayout>
      </c:layout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(Лист1!$I$31;Лист1!$K$31)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(Лист1!$I$37;Лист1!$K$37)</c:f>
              <c:numCache>
                <c:formatCode>General</c:formatCode>
                <c:ptCount val="2"/>
                <c:pt idx="0">
                  <c:v>229</c:v>
                </c:pt>
                <c:pt idx="1">
                  <c:v>106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CDA25-AAC8-4563-B9E3-7E64F38EEE5A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43F0-274F-4197-9CD4-E65DEDBB8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295400"/>
          </a:xfrm>
        </p:spPr>
        <p:txBody>
          <a:bodyPr>
            <a:normAutofit/>
          </a:bodyPr>
          <a:lstStyle>
            <a:lvl1pPr>
              <a:defRPr sz="4800" b="1" cap="none" spc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13" cstate="print">
            <a:lum bright="92000" contrast="-9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0" dirty="0">
          <a:ln w="1905"/>
          <a:solidFill>
            <a:srgbClr val="0070C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ШКОЛЬНОЕ ПИТАНИЕ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8004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МОНИТОРИНГ  УДОВЛЕТВОРЕННОСТИ  ПИТАНИЕМ </a:t>
            </a:r>
          </a:p>
          <a:p>
            <a:r>
              <a:rPr lang="ru-RU" dirty="0" smtClean="0"/>
              <a:t>МБОУ СОШ №13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да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нет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родители 1-4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87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родители 5-9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родители 10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ученики 5-10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67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педагоги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/>
                        <a:t>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229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68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106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691680" y="404664"/>
          <a:ext cx="59046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dirty="0" smtClean="0"/>
              <a:t>СПАСИБО ЗА ВНИМАНИЕ И СОТРУДНИЧЕСТВО!</a:t>
            </a:r>
            <a:br>
              <a:rPr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Autofit/>
          </a:bodyPr>
          <a:lstStyle/>
          <a:p>
            <a:r>
              <a:rPr sz="3600" dirty="0" smtClean="0"/>
              <a:t>РЕШЕНИЕ родительского собрания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Администрации школы рассмотреть доступные формы организации школьного питания в классных коллективах с целью исключения очередей в столовой и увеличением охвата детей;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наличие финансирования в системе обновлять технологическое  оборудование пищеблока;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ИП рекомендовать разнообразить ассортимент буфетной продукции, соблюдать температурный режим приготовления и подачи блюд в соответствии СанПин;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Администрации и ИП рассмотреть возможности внедрения системы самообслуживания детей и безналичного расчета;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Родителям рекомендовать принять участие в национальном проекте «Демография»;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Родителям принять активное участие в работе «родительского контроля</a:t>
            </a:r>
            <a:r>
              <a:rPr lang="ru-RU" smtClean="0"/>
              <a:t>» питания </a:t>
            </a:r>
            <a:r>
              <a:rPr lang="ru-RU" dirty="0" smtClean="0"/>
              <a:t>в школе;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Пропагандировать  в семье ценности здорового питания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dirty="0" smtClean="0"/>
              <a:t>СПАСИБО ЗА ВНИМАНИЕ И СОТРУДНИЧЕСТВО!</a:t>
            </a:r>
            <a:br>
              <a:rPr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УЧАСТНИКИ  МОНИТОРИНГА  УДОВЛЕТВОРЕННОСТИ  ШКОЛЬНЫМ  ПИТАНИЕМ  </a:t>
            </a: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Родители/законные представители  учащихся 1-4 классов	</a:t>
            </a:r>
            <a:r>
              <a:rPr lang="ru-RU" sz="2800" b="1" dirty="0" smtClean="0"/>
              <a:t>108 чел </a:t>
            </a:r>
            <a:r>
              <a:rPr lang="ru-RU" sz="2800" dirty="0" smtClean="0"/>
              <a:t>(32% от  общего числа, принявших участие в анкетировании);</a:t>
            </a:r>
          </a:p>
          <a:p>
            <a:pPr lvl="0"/>
            <a:r>
              <a:rPr lang="ru-RU" sz="2800" dirty="0" smtClean="0"/>
              <a:t>Родители/законные представители учащихся 5-9 классов	</a:t>
            </a:r>
            <a:r>
              <a:rPr lang="ru-RU" sz="2800" b="1" dirty="0" smtClean="0"/>
              <a:t>114 чел </a:t>
            </a:r>
            <a:r>
              <a:rPr lang="ru-RU" sz="2800" dirty="0" smtClean="0"/>
              <a:t>(34%);</a:t>
            </a:r>
          </a:p>
          <a:p>
            <a:pPr lvl="0"/>
            <a:r>
              <a:rPr lang="ru-RU" sz="2800" dirty="0" smtClean="0"/>
              <a:t>Родители/законные представители учащихся 10 класса	</a:t>
            </a:r>
            <a:r>
              <a:rPr lang="ru-RU" sz="2800" b="1" dirty="0" smtClean="0"/>
              <a:t>5 чел </a:t>
            </a:r>
            <a:r>
              <a:rPr lang="ru-RU" sz="2800" dirty="0" smtClean="0"/>
              <a:t>	  (1,6%); </a:t>
            </a:r>
          </a:p>
          <a:p>
            <a:pPr lvl="0"/>
            <a:r>
              <a:rPr lang="ru-RU" sz="2800" dirty="0" smtClean="0"/>
              <a:t>Учащиеся школы 5-10 классов					</a:t>
            </a:r>
            <a:r>
              <a:rPr lang="ru-RU" sz="2800" b="1" dirty="0" smtClean="0"/>
              <a:t>94 чел   </a:t>
            </a:r>
            <a:r>
              <a:rPr lang="ru-RU" sz="2800" dirty="0" smtClean="0"/>
              <a:t>(28 %);</a:t>
            </a:r>
          </a:p>
          <a:p>
            <a:pPr lvl="0"/>
            <a:r>
              <a:rPr lang="ru-RU" sz="2800" dirty="0" smtClean="0"/>
              <a:t>Педагоги школы   </a:t>
            </a:r>
            <a:r>
              <a:rPr lang="ru-RU" sz="2800" b="1" dirty="0" smtClean="0"/>
              <a:t>14 чел   </a:t>
            </a:r>
            <a:r>
              <a:rPr lang="ru-RU" sz="2800" dirty="0" smtClean="0"/>
              <a:t>(4,4 %)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5877272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335</a:t>
            </a:r>
            <a:r>
              <a:rPr lang="ru-RU" sz="4000" b="1" dirty="0" smtClean="0">
                <a:solidFill>
                  <a:srgbClr val="C00000"/>
                </a:solidFill>
              </a:rPr>
              <a:t> чел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РЕЗУЛЬТАТЫ </a:t>
            </a:r>
            <a:r>
              <a:rPr lang="ru-RU" sz="4400" dirty="0" smtClean="0"/>
              <a:t> </a:t>
            </a:r>
            <a:r>
              <a:rPr lang="ru-RU" sz="3200" dirty="0" smtClean="0"/>
              <a:t>ОПРОСА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12700" algn="ctr">
              <a:buNone/>
            </a:pPr>
            <a:r>
              <a:rPr lang="ru-RU" dirty="0" smtClean="0"/>
              <a:t>По результатам опроса </a:t>
            </a:r>
            <a:r>
              <a:rPr lang="en-US" dirty="0" smtClean="0"/>
              <a:t>                                          </a:t>
            </a:r>
            <a:r>
              <a:rPr lang="ru-RU" dirty="0" smtClean="0"/>
              <a:t>(из числа прошедших анкетирование)  </a:t>
            </a:r>
          </a:p>
          <a:p>
            <a:pPr indent="12700" algn="ctr">
              <a:buNone/>
            </a:pPr>
            <a:r>
              <a:rPr lang="ru-RU" b="1" dirty="0" smtClean="0"/>
              <a:t>239</a:t>
            </a:r>
            <a:r>
              <a:rPr lang="ru-RU" dirty="0" smtClean="0"/>
              <a:t> детей питаются в школьной столовой, из них </a:t>
            </a:r>
            <a:r>
              <a:rPr lang="ru-RU" b="1" dirty="0" smtClean="0"/>
              <a:t>118</a:t>
            </a:r>
            <a:r>
              <a:rPr lang="ru-RU" dirty="0" smtClean="0"/>
              <a:t> детей получают </a:t>
            </a:r>
            <a:r>
              <a:rPr lang="ru-RU" i="1" dirty="0" smtClean="0"/>
              <a:t> </a:t>
            </a:r>
            <a:r>
              <a:rPr lang="ru-RU" b="1" i="1" dirty="0" smtClean="0"/>
              <a:t>бесплатное</a:t>
            </a:r>
            <a:r>
              <a:rPr lang="ru-RU" i="1" dirty="0" smtClean="0"/>
              <a:t> </a:t>
            </a:r>
            <a:r>
              <a:rPr lang="ru-RU" b="1" i="1" dirty="0" smtClean="0"/>
              <a:t>питание</a:t>
            </a:r>
            <a:r>
              <a:rPr lang="ru-RU" dirty="0" smtClean="0"/>
              <a:t>, т.к. являются учащимися НОО  и  </a:t>
            </a:r>
            <a:r>
              <a:rPr lang="ru-RU" b="1" dirty="0" smtClean="0"/>
              <a:t>5</a:t>
            </a:r>
            <a:r>
              <a:rPr lang="ru-RU" dirty="0" smtClean="0"/>
              <a:t> детей ОВЗ, </a:t>
            </a:r>
          </a:p>
          <a:p>
            <a:pPr indent="12700" algn="ctr">
              <a:buNone/>
            </a:pPr>
            <a:r>
              <a:rPr lang="ru-RU" b="1" dirty="0" smtClean="0"/>
              <a:t>56 </a:t>
            </a:r>
            <a:r>
              <a:rPr lang="ru-RU" dirty="0" smtClean="0"/>
              <a:t>чел покупают буфетную продукцию. Остальные </a:t>
            </a:r>
            <a:r>
              <a:rPr lang="ru-RU" b="1" dirty="0" smtClean="0"/>
              <a:t>60</a:t>
            </a:r>
            <a:r>
              <a:rPr lang="ru-RU" dirty="0" smtClean="0"/>
              <a:t> чел питание </a:t>
            </a:r>
            <a:r>
              <a:rPr lang="ru-RU" b="1" i="1" dirty="0" smtClean="0"/>
              <a:t>не получают по  определенным причинам.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нет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родители 1-4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94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5-9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ученики 5-10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педагоги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/>
                        <a:t>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221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66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114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34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331640" y="476672"/>
          <a:ext cx="655272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да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нет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родители 1-4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5-9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62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ученики 5-10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педагоги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/>
                        <a:t> итого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203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61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132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39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475656" y="476672"/>
          <a:ext cx="66967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да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нет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1-4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родители 5-9 </a:t>
                      </a:r>
                      <a:r>
                        <a:rPr lang="ru-RU" sz="1800" u="none" strike="noStrike" dirty="0" err="1"/>
                        <a:t>кл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70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ученики 5-10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педагоги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/>
                        <a:t> итого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173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52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162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907704" y="548680"/>
          <a:ext cx="60486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да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нет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1-4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108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5-9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ученики 5-10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педагоги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 итого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217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65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118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35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475656" y="332656"/>
          <a:ext cx="64087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нет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1-4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5-9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68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ученики 5-10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76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педагоги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/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/>
                        <a:t>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219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/>
                        <a:t>116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35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63688" y="548680"/>
          <a:ext cx="59766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971600" y="4365104"/>
          <a:ext cx="7499176" cy="2088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86608"/>
                <a:gridCol w="1278142"/>
                <a:gridCol w="1278142"/>
                <a:gridCol w="1278142"/>
                <a:gridCol w="1278142"/>
              </a:tblGrid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респондент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да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нет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1-4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82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5-9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родители 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ученики 5-10 кл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/>
                        <a:t>педагоги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/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98319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/>
                        <a:t> итого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245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73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/>
                        <a:t>90</a:t>
                      </a:r>
                      <a:endParaRPr lang="ru-RU" sz="1800" b="1" i="0" u="none" strike="noStrike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/>
                        <a:t>27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63688" y="404664"/>
          <a:ext cx="58326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AndPeop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</Template>
  <TotalTime>117</TotalTime>
  <Words>566</Words>
  <Application>Microsoft Office PowerPoint</Application>
  <PresentationFormat>Экран (4:3)</PresentationFormat>
  <Paragraphs>276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GlobeAndPeople</vt:lpstr>
      <vt:lpstr>ШКОЛЬНОЕ ПИТАНИЕ</vt:lpstr>
      <vt:lpstr>УЧАСТНИКИ  МОНИТОРИНГА  УДОВЛЕТВОРЕННОСТИ  ШКОЛЬНЫМ  ПИТАНИЕМ  </vt:lpstr>
      <vt:lpstr>РЕЗУЛЬТАТЫ  ОПРОСА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 И СОТРУДНИЧЕСТВО! </vt:lpstr>
      <vt:lpstr>РЕШЕНИЕ родительского собрания</vt:lpstr>
      <vt:lpstr>СПАСИБО ЗА ВНИМАНИЕ И СОТРУДНИЧЕСТВО!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ШКОЛЬНОЕ ПИТАНИЕ</dc:title>
  <dc:creator>Ангелина Полянская</dc:creator>
  <cp:lastModifiedBy>79144967604</cp:lastModifiedBy>
  <cp:revision>8</cp:revision>
  <dcterms:created xsi:type="dcterms:W3CDTF">2022-03-18T15:58:11Z</dcterms:created>
  <dcterms:modified xsi:type="dcterms:W3CDTF">2022-03-23T15:26:36Z</dcterms:modified>
</cp:coreProperties>
</file>