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1"/>
  </p:notesMasterIdLst>
  <p:sldIdLst>
    <p:sldId id="256" r:id="rId2"/>
    <p:sldId id="286" r:id="rId3"/>
    <p:sldId id="287" r:id="rId4"/>
    <p:sldId id="258" r:id="rId5"/>
    <p:sldId id="288" r:id="rId6"/>
    <p:sldId id="312" r:id="rId7"/>
    <p:sldId id="293" r:id="rId8"/>
    <p:sldId id="310" r:id="rId9"/>
    <p:sldId id="306" r:id="rId10"/>
    <p:sldId id="294" r:id="rId11"/>
    <p:sldId id="295" r:id="rId12"/>
    <p:sldId id="296" r:id="rId13"/>
    <p:sldId id="297" r:id="rId14"/>
    <p:sldId id="298" r:id="rId15"/>
    <p:sldId id="308" r:id="rId16"/>
    <p:sldId id="309" r:id="rId17"/>
    <p:sldId id="283" r:id="rId18"/>
    <p:sldId id="311" r:id="rId19"/>
    <p:sldId id="305" r:id="rId2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AFFD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DBED569-4797-4DF1-A0F4-6AAB3CD982D8}" styleName="Светлый стиль 3 -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719" autoAdjust="0"/>
    <p:restoredTop sz="90424" autoAdjust="0"/>
  </p:normalViewPr>
  <p:slideViewPr>
    <p:cSldViewPr>
      <p:cViewPr>
        <p:scale>
          <a:sx n="100" d="100"/>
          <a:sy n="100" d="100"/>
        </p:scale>
        <p:origin x="-468" y="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946D0803-1C51-429E-ACC8-014A7312C2F9}" type="datetimeFigureOut">
              <a:rPr lang="ru-RU"/>
              <a:pPr>
                <a:defRPr/>
              </a:pPr>
              <a:t>20.01.2017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43F4E3AB-CF7B-42E0-9A46-55BEE1D3335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6484975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37891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8E8AF20-780F-4F66-9327-D585CE04ED30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*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3F4E3AB-CF7B-42E0-9A46-55BEE1D33355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3F4E3AB-CF7B-42E0-9A46-55BEE1D33355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3F4E3AB-CF7B-42E0-9A46-55BEE1D33355}" type="slidenum">
              <a:rPr lang="ru-RU" smtClean="0"/>
              <a:pPr>
                <a:defRPr/>
              </a:pPr>
              <a:t>16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41987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66C22AC-D08C-4F18-B854-04E08216AEE1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17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055AD7-6801-4EAD-8C6F-4D900DCAEB05}" type="datetimeFigureOut">
              <a:rPr lang="ru-RU"/>
              <a:pPr>
                <a:defRPr/>
              </a:pPr>
              <a:t>20.01.2017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A7F373-D761-4BB8-BAE6-4FABA4E808F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C5747F-15FF-4529-BD8F-3656E5A53FA5}" type="datetimeFigureOut">
              <a:rPr lang="ru-RU"/>
              <a:pPr>
                <a:defRPr/>
              </a:pPr>
              <a:t>20.01.2017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33F7FF-B701-4EDD-B300-6B5BEEBC5D5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4775FC-C5B2-4933-8C34-03EC68983F24}" type="datetimeFigureOut">
              <a:rPr lang="ru-RU"/>
              <a:pPr>
                <a:defRPr/>
              </a:pPr>
              <a:t>20.01.2017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7BD729-360A-4C33-BBDC-5DD2349FC8D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E41ECB-04A4-4946-B942-5F1E944E8A6B}" type="datetimeFigureOut">
              <a:rPr lang="ru-RU"/>
              <a:pPr>
                <a:defRPr/>
              </a:pPr>
              <a:t>20.01.2017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FF492D-3610-4931-8BDF-CF2C032A46A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B107B6-1892-469B-9DD9-3ECD8E66BAEF}" type="datetimeFigureOut">
              <a:rPr lang="ru-RU"/>
              <a:pPr>
                <a:defRPr/>
              </a:pPr>
              <a:t>20.01.2017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C69526-3D8F-4765-9A8B-90A958063F0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3F0EAA-1538-43E1-83A2-C513A4E25E97}" type="datetimeFigureOut">
              <a:rPr lang="ru-RU"/>
              <a:pPr>
                <a:defRPr/>
              </a:pPr>
              <a:t>20.01.2017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2D6149-2177-4FD9-B0F2-B208E2C1467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7D2EB4-0423-4681-9AA8-1B75EA85CD03}" type="datetimeFigureOut">
              <a:rPr lang="ru-RU"/>
              <a:pPr>
                <a:defRPr/>
              </a:pPr>
              <a:t>20.01.2017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8D03A4-D7F9-4592-9C18-AB9E1D6D476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B63CC7-33C2-40E7-830F-45511E5F25C3}" type="datetimeFigureOut">
              <a:rPr lang="ru-RU"/>
              <a:pPr>
                <a:defRPr/>
              </a:pPr>
              <a:t>20.01.2017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C2C5E5-FB68-483F-ACB3-3703C21B9C0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9BBA2F-6686-4903-B5F3-F19DFC19C8B0}" type="datetimeFigureOut">
              <a:rPr lang="ru-RU"/>
              <a:pPr>
                <a:defRPr/>
              </a:pPr>
              <a:t>20.01.2017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29DD89-DE62-4889-A76D-EEC174ECFE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7C8209-AAB2-4007-9CE6-01B5E6692712}" type="datetimeFigureOut">
              <a:rPr lang="ru-RU"/>
              <a:pPr>
                <a:defRPr/>
              </a:pPr>
              <a:t>20.01.2017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8E1394-914E-4814-8FB6-AEA6A69F6FD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1C9C04-F517-42C6-B6EC-850A94698662}" type="datetimeFigureOut">
              <a:rPr lang="ru-RU"/>
              <a:pPr>
                <a:defRPr/>
              </a:pPr>
              <a:t>20.01.2017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4969AC-4911-46CE-A9FA-D71C9AC9BA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AFFD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07B6758-90D9-45B9-98B4-2847FA70F9D7}" type="datetimeFigureOut">
              <a:rPr lang="ru-RU"/>
              <a:pPr>
                <a:defRPr/>
              </a:pPr>
              <a:t>20.01.2017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B03EE43-2967-48C8-BA24-72E0FC35409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2" r:id="rId2"/>
    <p:sldLayoutId id="2147483681" r:id="rId3"/>
    <p:sldLayoutId id="2147483680" r:id="rId4"/>
    <p:sldLayoutId id="2147483679" r:id="rId5"/>
    <p:sldLayoutId id="2147483678" r:id="rId6"/>
    <p:sldLayoutId id="2147483677" r:id="rId7"/>
    <p:sldLayoutId id="2147483676" r:id="rId8"/>
    <p:sldLayoutId id="2147483675" r:id="rId9"/>
    <p:sldLayoutId id="2147483674" r:id="rId10"/>
    <p:sldLayoutId id="2147483673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consultantplus://offline/ref=5605CB2D02BF26C349A5A554901568C4479EE518C1431173983B31AD20E9B795220CEAE441D6A80AbCP2H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fipi.ru/" TargetMode="External"/><Relationship Id="rId2" Type="http://schemas.openxmlformats.org/officeDocument/2006/relationships/hyperlink" Target="http://www.edu.ru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egechita.ru/" TargetMode="External"/><Relationship Id="rId4" Type="http://schemas.openxmlformats.org/officeDocument/2006/relationships/hyperlink" Target="http://obrnadzor.gov.ru/" TargetMode="Externa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Заголовок 1"/>
          <p:cNvSpPr>
            <a:spLocks noGrp="1"/>
          </p:cNvSpPr>
          <p:nvPr>
            <p:ph type="ctrTitle"/>
          </p:nvPr>
        </p:nvSpPr>
        <p:spPr>
          <a:xfrm>
            <a:off x="785786" y="785795"/>
            <a:ext cx="7858180" cy="5857916"/>
          </a:xfrm>
        </p:spPr>
        <p:txBody>
          <a:bodyPr/>
          <a:lstStyle/>
          <a:p>
            <a:r>
              <a:rPr lang="ru-RU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ПОРЯДОК ПРОВЕДЕНИЯ </a:t>
            </a:r>
            <a:br>
              <a:rPr lang="ru-RU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ГОСУДАРСТВЕННОЙ ИТОГОВОЙ АТТЕСТАЦИИ </a:t>
            </a:r>
            <a:br>
              <a:rPr lang="ru-RU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ПО ПРОГРАММАМ ОСНОВНОГО </a:t>
            </a:r>
            <a:br>
              <a:rPr lang="ru-RU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ОБЩЕГО ОБРАЗОВАНИЯ</a:t>
            </a:r>
            <a:br>
              <a:rPr lang="ru-RU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В 2017 ГОДУ </a:t>
            </a:r>
            <a:br>
              <a:rPr lang="ru-RU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Гурьева О.В., </a:t>
            </a:r>
            <a:br>
              <a:rPr lang="ru-RU" sz="1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главный специалист комитета образования</a:t>
            </a:r>
            <a:br>
              <a:rPr lang="ru-RU" sz="1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администрации городского округа «Город Чита»</a:t>
            </a:r>
            <a:br>
              <a:rPr lang="ru-RU" sz="1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10 ноября 2016 г.</a:t>
            </a:r>
          </a:p>
        </p:txBody>
      </p:sp>
      <p:sp>
        <p:nvSpPr>
          <p:cNvPr id="14339" name="TextBox 5"/>
          <p:cNvSpPr txBox="1">
            <a:spLocks noChangeArrowheads="1"/>
          </p:cNvSpPr>
          <p:nvPr/>
        </p:nvSpPr>
        <p:spPr bwMode="auto">
          <a:xfrm>
            <a:off x="7164388" y="5876925"/>
            <a:ext cx="17287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dirty="0">
              <a:latin typeface="Calibri" pitchFamily="34" charset="0"/>
            </a:endParaRPr>
          </a:p>
        </p:txBody>
      </p:sp>
      <p:pic>
        <p:nvPicPr>
          <p:cNvPr id="1434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80288" y="153988"/>
            <a:ext cx="1597025" cy="1042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/>
          <a:lstStyle/>
          <a:p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КАКОВЫ ПРАВИЛА ПРОВЕДЕНИЯ ГИА?</a:t>
            </a:r>
            <a:endParaRPr lang="ru-RU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928670"/>
            <a:ext cx="8229600" cy="5429288"/>
          </a:xfrm>
        </p:spPr>
        <p:txBody>
          <a:bodyPr/>
          <a:lstStyle/>
          <a:p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Экзамены проводятся в ППЭ</a:t>
            </a:r>
          </a:p>
          <a:p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До входа в ППЭ выделяется место для личных вещей обучающихся</a:t>
            </a:r>
          </a:p>
          <a:p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 ППЭ присутствуют:</a:t>
            </a:r>
          </a:p>
          <a:p>
            <a:pPr>
              <a:buFont typeface="Wingdings" pitchFamily="2" charset="2"/>
              <a:buChar char="ü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руководитель и организаторы</a:t>
            </a:r>
          </a:p>
          <a:p>
            <a:pPr>
              <a:buFont typeface="Wingdings" pitchFamily="2" charset="2"/>
              <a:buChar char="ü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уполномоченный государственной экзаменационной комиссии</a:t>
            </a:r>
          </a:p>
          <a:p>
            <a:pPr>
              <a:buFont typeface="Wingdings" pitchFamily="2" charset="2"/>
              <a:buChar char="ü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технический специалист</a:t>
            </a:r>
          </a:p>
          <a:p>
            <a:pPr>
              <a:buFont typeface="Wingdings" pitchFamily="2" charset="2"/>
              <a:buChar char="ü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директор школы</a:t>
            </a:r>
          </a:p>
          <a:p>
            <a:pPr>
              <a:buFont typeface="Wingdings" pitchFamily="2" charset="2"/>
              <a:buChar char="ü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сотрудник полиции</a:t>
            </a:r>
          </a:p>
          <a:p>
            <a:pPr>
              <a:buFont typeface="Wingdings" pitchFamily="2" charset="2"/>
              <a:buChar char="ü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мед. работник</a:t>
            </a:r>
          </a:p>
          <a:p>
            <a:pPr>
              <a:buFont typeface="Wingdings" pitchFamily="2" charset="2"/>
              <a:buChar char="ü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необходимые специалисты для проведения ГИА</a:t>
            </a:r>
          </a:p>
          <a:p>
            <a:pPr>
              <a:buFont typeface="Wingdings" pitchFamily="2" charset="2"/>
              <a:buChar char="ü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общественные наблюдатели</a:t>
            </a:r>
          </a:p>
          <a:p>
            <a:pPr>
              <a:buFont typeface="Wingdings" pitchFamily="2" charset="2"/>
              <a:buChar char="ü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СМИ</a:t>
            </a:r>
          </a:p>
          <a:p>
            <a:pPr>
              <a:buFont typeface="Wingdings" pitchFamily="2" charset="2"/>
              <a:buChar char="ü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сопровождающие</a:t>
            </a:r>
          </a:p>
          <a:p>
            <a:pPr>
              <a:buFont typeface="Wingdings" pitchFamily="2" charset="2"/>
              <a:buChar char="ü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обучающиеся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</p:spPr>
        <p:txBody>
          <a:bodyPr/>
          <a:lstStyle/>
          <a:p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ВО ВРЕМЯ ЭКЗАМЕНА</a:t>
            </a:r>
            <a:endParaRPr lang="ru-RU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928670"/>
            <a:ext cx="8215370" cy="5072098"/>
          </a:xfrm>
        </p:spPr>
        <p:txBody>
          <a:bodyPr/>
          <a:lstStyle/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На рабочем столе обучающегося, помимо экзаменационных материалов </a:t>
            </a:r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НАХОДЯТСЯ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FontTx/>
              <a:buChar char="-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ручка;</a:t>
            </a:r>
          </a:p>
          <a:p>
            <a:pPr>
              <a:buFontTx/>
              <a:buChar char="-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документ, удостоверяющий личность;</a:t>
            </a:r>
          </a:p>
          <a:p>
            <a:pPr>
              <a:buFontTx/>
              <a:buChar char="-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средства обучения и воспитания.</a:t>
            </a:r>
          </a:p>
          <a:p>
            <a:pPr>
              <a:buNone/>
            </a:pPr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ЗАПРЕЩАЕТСЯ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иметь при себе:</a:t>
            </a:r>
          </a:p>
          <a:p>
            <a:pPr>
              <a:buFontTx/>
              <a:buChar char="-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средства связи</a:t>
            </a:r>
          </a:p>
          <a:p>
            <a:pPr>
              <a:buFontTx/>
              <a:buChar char="-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электронно-вычислительную технику</a:t>
            </a:r>
          </a:p>
          <a:p>
            <a:pPr>
              <a:buFontTx/>
              <a:buChar char="-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фото- и видеоаппаратуру </a:t>
            </a:r>
          </a:p>
          <a:p>
            <a:pPr>
              <a:buFontTx/>
              <a:buChar char="-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справочные материалы</a:t>
            </a:r>
          </a:p>
          <a:p>
            <a:pPr>
              <a:buFontTx/>
              <a:buChar char="-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письменные заметки и иные средства хранения и передачи информации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74638"/>
            <a:ext cx="8643998" cy="1082660"/>
          </a:xfrm>
        </p:spPr>
        <p:txBody>
          <a:bodyPr/>
          <a:lstStyle/>
          <a:p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Как осуществляется проверка и оценивание экзаменационных работ?</a:t>
            </a:r>
            <a:endParaRPr lang="ru-RU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428736"/>
            <a:ext cx="8229600" cy="4525963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Записи в черновиках не проверяются.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Экзаменационные работы проверяются 2 экспертами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Обработка и проверка экзаменационных работ занимает не более 10 дней.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Утверждение результатов ГИА осуществляется в течение 1 рабочего дня с момента получения результатов проверки экзаменационных работ.</a:t>
            </a:r>
          </a:p>
          <a:p>
            <a:pPr marL="457200" indent="-457200">
              <a:buFont typeface="+mj-lt"/>
              <a:buAutoNum type="arabicPeriod"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+mj-lt"/>
              <a:buAutoNum type="arabicPeriod"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74638"/>
            <a:ext cx="8643998" cy="1082660"/>
          </a:xfrm>
        </p:spPr>
        <p:txBody>
          <a:bodyPr/>
          <a:lstStyle/>
          <a:p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Как осуществляется проверка и оценивание экзаменационных работ?</a:t>
            </a:r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428736"/>
            <a:ext cx="8215370" cy="5072098"/>
          </a:xfrm>
        </p:spPr>
        <p:txBody>
          <a:bodyPr/>
          <a:lstStyle/>
          <a:p>
            <a:pPr marL="457200" indent="-457200">
              <a:buAutoNum type="arabicPeriod" startAt="5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Ознакомление обучающихся с полученными результатами ГИА по учебному предмету осуществляется не позднее 3 дней со дня их утверждения ГЭК.</a:t>
            </a:r>
          </a:p>
          <a:p>
            <a:pPr marL="457200" indent="-457200">
              <a:buAutoNum type="arabicPeriod" startAt="5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Результаты ГИА признаются удовлетворительными в случае, если обучающийся по всем 4-м учебным предметам набрал минимальное количество баллов.</a:t>
            </a:r>
          </a:p>
          <a:p>
            <a:pPr marL="457200" indent="-457200">
              <a:buAutoNum type="arabicPeriod" startAt="5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Обучающимся, не прошедшим ГИА или получившим на ГИА неудовлетворительные результаты более чем по двум предметам, либо получившим повторно неудовлетворительный результат  по одному из этих предметов на ГИА  в дополнительные сроки, предоставляется право пройти ГИА по соответствующим учебным предметам не ранее </a:t>
            </a:r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1 сентября текущего года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57200" indent="-457200">
              <a:buFont typeface="+mj-lt"/>
              <a:buAutoNum type="arabicPeriod"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+mj-lt"/>
              <a:buAutoNum type="arabicPeriod"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582594"/>
          </a:xfrm>
        </p:spPr>
        <p:txBody>
          <a:bodyPr/>
          <a:lstStyle/>
          <a:p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Каков порядок подачи апелляции?</a:t>
            </a:r>
            <a:endParaRPr lang="ru-RU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" name="Группа 17"/>
          <p:cNvGrpSpPr>
            <a:grpSpLocks noGrp="1"/>
          </p:cNvGrpSpPr>
          <p:nvPr/>
        </p:nvGrpSpPr>
        <p:grpSpPr bwMode="auto">
          <a:xfrm>
            <a:off x="642910" y="571480"/>
            <a:ext cx="8197519" cy="5764495"/>
            <a:chOff x="1440160" y="1764950"/>
            <a:chExt cx="7261817" cy="3738293"/>
          </a:xfrm>
        </p:grpSpPr>
        <p:sp>
          <p:nvSpPr>
            <p:cNvPr id="6" name="Стрелка вниз 5"/>
            <p:cNvSpPr/>
            <p:nvPr/>
          </p:nvSpPr>
          <p:spPr>
            <a:xfrm>
              <a:off x="2533396" y="1764950"/>
              <a:ext cx="995127" cy="171056"/>
            </a:xfrm>
            <a:prstGeom prst="downArrow">
              <a:avLst/>
            </a:prstGeom>
            <a:gradFill rotWithShape="1">
              <a:gsLst>
                <a:gs pos="0">
                  <a:srgbClr val="C0504D">
                    <a:shade val="51000"/>
                    <a:satMod val="130000"/>
                  </a:srgbClr>
                </a:gs>
                <a:gs pos="80000">
                  <a:srgbClr val="C0504D">
                    <a:shade val="93000"/>
                    <a:satMod val="130000"/>
                  </a:srgbClr>
                </a:gs>
                <a:gs pos="100000">
                  <a:srgbClr val="C0504D">
                    <a:shade val="94000"/>
                    <a:satMod val="135000"/>
                  </a:srgb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kern="0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8" name="Стрелка вниз 7"/>
            <p:cNvSpPr/>
            <p:nvPr/>
          </p:nvSpPr>
          <p:spPr>
            <a:xfrm>
              <a:off x="6376292" y="1768495"/>
              <a:ext cx="1086002" cy="224531"/>
            </a:xfrm>
            <a:prstGeom prst="downArrow">
              <a:avLst/>
            </a:prstGeom>
            <a:gradFill rotWithShape="1">
              <a:gsLst>
                <a:gs pos="0">
                  <a:srgbClr val="C0504D">
                    <a:shade val="51000"/>
                    <a:satMod val="130000"/>
                  </a:srgbClr>
                </a:gs>
                <a:gs pos="80000">
                  <a:srgbClr val="C0504D">
                    <a:shade val="93000"/>
                    <a:satMod val="130000"/>
                  </a:srgbClr>
                </a:gs>
                <a:gs pos="100000">
                  <a:srgbClr val="C0504D">
                    <a:shade val="94000"/>
                    <a:satMod val="135000"/>
                  </a:srgb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kern="0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5047333" y="1993025"/>
              <a:ext cx="3654644" cy="346164"/>
            </a:xfrm>
            <a:prstGeom prst="rect">
              <a:avLst/>
            </a:prstGeom>
            <a:gradFill rotWithShape="1">
              <a:gsLst>
                <a:gs pos="0">
                  <a:srgbClr val="4F81BD">
                    <a:tint val="50000"/>
                    <a:satMod val="300000"/>
                  </a:srgbClr>
                </a:gs>
                <a:gs pos="35000">
                  <a:srgbClr val="4F81BD">
                    <a:tint val="37000"/>
                    <a:satMod val="300000"/>
                  </a:srgbClr>
                </a:gs>
                <a:gs pos="100000">
                  <a:srgbClr val="4F81BD">
                    <a:tint val="15000"/>
                    <a:satMod val="350000"/>
                  </a:srgbClr>
                </a:gs>
              </a:gsLst>
              <a:lin ang="16200000" scaled="1"/>
            </a:gradFill>
            <a:ln w="952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400" b="1" kern="0" dirty="0" smtClean="0">
                  <a:solidFill>
                    <a:srgbClr val="333399"/>
                  </a:solidFill>
                  <a:latin typeface="Times New Roman" pitchFamily="18" charset="0"/>
                  <a:cs typeface="Times New Roman" pitchFamily="18" charset="0"/>
                </a:rPr>
                <a:t>О НЕСОГЛАСИИ С ВЫСТАВЛЕННЫМИ БАЛЛАМИ</a:t>
              </a:r>
              <a:endParaRPr lang="ru-RU" sz="1400" b="1" kern="0" dirty="0">
                <a:solidFill>
                  <a:srgbClr val="333399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" name="Прямоугольник 10"/>
            <p:cNvSpPr/>
            <p:nvPr/>
          </p:nvSpPr>
          <p:spPr>
            <a:xfrm>
              <a:off x="5047333" y="2449176"/>
              <a:ext cx="3607173" cy="570188"/>
            </a:xfrm>
            <a:prstGeom prst="rect">
              <a:avLst/>
            </a:prstGeom>
            <a:solidFill>
              <a:srgbClr val="B9CDE5">
                <a:alpha val="31000"/>
              </a:srgbClr>
            </a:solidFill>
            <a:ln w="25400" cap="flat" cmpd="sng" algn="ctr">
              <a:noFill/>
              <a:prstDash val="sysDash"/>
            </a:ln>
            <a:effectLst/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400" b="1" kern="0" dirty="0" smtClean="0">
                  <a:latin typeface="Times New Roman" pitchFamily="18" charset="0"/>
                  <a:cs typeface="Times New Roman" pitchFamily="18" charset="0"/>
                </a:rPr>
                <a:t>В ТЕЧЕНИЕ 2 РАБОЧИХ ДНЕЙ СО ДНЯ ОБЪЯВЛЕНИЯ РЕЗУЛЬТАТОВ</a:t>
              </a:r>
              <a:endParaRPr lang="ru-RU" sz="1400" b="1" kern="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" name="Прямоугольник 12"/>
            <p:cNvSpPr/>
            <p:nvPr/>
          </p:nvSpPr>
          <p:spPr>
            <a:xfrm>
              <a:off x="1440160" y="1993025"/>
              <a:ext cx="3419680" cy="346164"/>
            </a:xfrm>
            <a:prstGeom prst="rect">
              <a:avLst/>
            </a:prstGeom>
            <a:gradFill rotWithShape="1">
              <a:gsLst>
                <a:gs pos="0">
                  <a:srgbClr val="4F81BD">
                    <a:tint val="50000"/>
                    <a:satMod val="300000"/>
                  </a:srgbClr>
                </a:gs>
                <a:gs pos="35000">
                  <a:srgbClr val="4F81BD">
                    <a:tint val="37000"/>
                    <a:satMod val="300000"/>
                  </a:srgbClr>
                </a:gs>
                <a:gs pos="100000">
                  <a:srgbClr val="4F81BD">
                    <a:tint val="15000"/>
                    <a:satMod val="350000"/>
                  </a:srgbClr>
                </a:gs>
              </a:gsLst>
              <a:lin ang="16200000" scaled="1"/>
            </a:gradFill>
            <a:ln w="952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400" b="1" kern="0" dirty="0" smtClean="0">
                  <a:solidFill>
                    <a:srgbClr val="333399"/>
                  </a:solidFill>
                  <a:latin typeface="Times New Roman" pitchFamily="18" charset="0"/>
                  <a:cs typeface="Times New Roman" pitchFamily="18" charset="0"/>
                </a:rPr>
                <a:t>О НАРУШЕНИИ ПОРЯДКА ПРОВЕДЕНИЯ ГИА</a:t>
              </a:r>
              <a:endParaRPr lang="ru-RU" sz="1400" b="1" kern="0" dirty="0">
                <a:solidFill>
                  <a:srgbClr val="333399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4" name="Прямоугольник 13"/>
            <p:cNvSpPr/>
            <p:nvPr/>
          </p:nvSpPr>
          <p:spPr>
            <a:xfrm>
              <a:off x="5110617" y="3190420"/>
              <a:ext cx="3480607" cy="456150"/>
            </a:xfrm>
            <a:prstGeom prst="rect">
              <a:avLst/>
            </a:prstGeom>
            <a:solidFill>
              <a:srgbClr val="B9CDE5">
                <a:alpha val="31000"/>
              </a:srgbClr>
            </a:solidFill>
            <a:ln w="25400" cap="flat" cmpd="sng" algn="ctr">
              <a:noFill/>
              <a:prstDash val="sysDash"/>
            </a:ln>
            <a:effectLst/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600" b="1" kern="0" dirty="0" smtClean="0">
                  <a:latin typeface="Times New Roman" pitchFamily="18" charset="0"/>
                  <a:cs typeface="Times New Roman" pitchFamily="18" charset="0"/>
                </a:rPr>
                <a:t>ДИРЕКТОР ШКОЛЫ</a:t>
              </a:r>
              <a:endParaRPr lang="ru-RU" sz="1600" b="1" kern="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5" name="Прямоугольник 14"/>
            <p:cNvSpPr/>
            <p:nvPr/>
          </p:nvSpPr>
          <p:spPr>
            <a:xfrm>
              <a:off x="1503444" y="2449176"/>
              <a:ext cx="3290755" cy="570188"/>
            </a:xfrm>
            <a:prstGeom prst="rect">
              <a:avLst/>
            </a:prstGeom>
            <a:solidFill>
              <a:srgbClr val="B9CDE5">
                <a:alpha val="31000"/>
              </a:srgbClr>
            </a:solidFill>
            <a:ln w="25400" cap="flat" cmpd="sng" algn="ctr">
              <a:noFill/>
              <a:prstDash val="sysDash"/>
            </a:ln>
            <a:effectLst/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400" b="1" kern="0" dirty="0" smtClean="0">
                  <a:latin typeface="Times New Roman" pitchFamily="18" charset="0"/>
                  <a:cs typeface="Times New Roman" pitchFamily="18" charset="0"/>
                </a:rPr>
                <a:t>В ДЕНЬ ПРОВЕДЕНИЯ ЭКЗАМЕНА, НЕ ПОКИДАЯ ППЭ</a:t>
              </a:r>
              <a:endParaRPr lang="ru-RU" sz="1400" b="1" kern="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7" name="Прямоугольник 16"/>
            <p:cNvSpPr/>
            <p:nvPr/>
          </p:nvSpPr>
          <p:spPr>
            <a:xfrm>
              <a:off x="5173901" y="4558871"/>
              <a:ext cx="3480606" cy="912300"/>
            </a:xfrm>
            <a:prstGeom prst="rect">
              <a:avLst/>
            </a:prstGeom>
            <a:solidFill>
              <a:srgbClr val="B9CDE5">
                <a:alpha val="31000"/>
              </a:srgbClr>
            </a:solidFill>
            <a:ln w="25400" cap="flat" cmpd="sng" algn="ctr">
              <a:noFill/>
              <a:prstDash val="sysDash"/>
            </a:ln>
            <a:effectLst/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600" b="1" kern="0" dirty="0" smtClean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РЕШЕНИЯ:</a:t>
              </a:r>
            </a:p>
            <a:p>
              <a:pPr marL="342900" indent="-342900" fontAlgn="auto">
                <a:spcBef>
                  <a:spcPts val="0"/>
                </a:spcBef>
                <a:spcAft>
                  <a:spcPts val="0"/>
                </a:spcAft>
                <a:buFont typeface="+mj-lt"/>
                <a:buAutoNum type="arabicPeriod"/>
                <a:defRPr/>
              </a:pPr>
              <a:r>
                <a:rPr lang="ru-RU" sz="1600" b="1" kern="0" dirty="0" smtClean="0">
                  <a:latin typeface="Times New Roman" pitchFamily="18" charset="0"/>
                  <a:cs typeface="Times New Roman" pitchFamily="18" charset="0"/>
                </a:rPr>
                <a:t>ОТКЛОНЕНИЕ АППЕЛЯЦИИ И СОХРАНЕНИЕ БАЛЛОВ</a:t>
              </a:r>
            </a:p>
            <a:p>
              <a:pPr marL="342900" indent="-342900" fontAlgn="auto">
                <a:spcBef>
                  <a:spcPts val="0"/>
                </a:spcBef>
                <a:spcAft>
                  <a:spcPts val="0"/>
                </a:spcAft>
                <a:buFont typeface="+mj-lt"/>
                <a:buAutoNum type="arabicPeriod"/>
                <a:defRPr/>
              </a:pPr>
              <a:r>
                <a:rPr lang="ru-RU" sz="1600" b="1" kern="0" dirty="0" smtClean="0">
                  <a:latin typeface="Times New Roman" pitchFamily="18" charset="0"/>
                  <a:cs typeface="Times New Roman" pitchFamily="18" charset="0"/>
                </a:rPr>
                <a:t>УОВЛЕТВОРЕНИЕ АПЕЛЛЯЦИИ И ВЫСТАВЛЕНИЕ ДРУГИХ БАЛЛОВ</a:t>
              </a:r>
            </a:p>
            <a:p>
              <a:pPr marL="342900" indent="-342900" algn="ctr" fontAlgn="auto">
                <a:spcBef>
                  <a:spcPts val="0"/>
                </a:spcBef>
                <a:spcAft>
                  <a:spcPts val="0"/>
                </a:spcAft>
                <a:buFont typeface="+mj-lt"/>
                <a:buAutoNum type="arabicPeriod"/>
                <a:defRPr/>
              </a:pPr>
              <a:endParaRPr lang="ru-RU" sz="1600" b="1" kern="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6" name="Прямоугольник 15"/>
            <p:cNvSpPr/>
            <p:nvPr/>
          </p:nvSpPr>
          <p:spPr>
            <a:xfrm>
              <a:off x="5110617" y="3874645"/>
              <a:ext cx="3480606" cy="456150"/>
            </a:xfrm>
            <a:prstGeom prst="rect">
              <a:avLst/>
            </a:prstGeom>
            <a:solidFill>
              <a:srgbClr val="B9CDE5">
                <a:alpha val="31000"/>
              </a:srgbClr>
            </a:solidFill>
            <a:ln w="25400" cap="flat" cmpd="sng" algn="ctr">
              <a:noFill/>
              <a:prstDash val="sysDash"/>
            </a:ln>
            <a:effectLst/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600" b="1" kern="0" dirty="0" smtClean="0">
                  <a:latin typeface="Times New Roman" pitchFamily="18" charset="0"/>
                  <a:cs typeface="Times New Roman" pitchFamily="18" charset="0"/>
                </a:rPr>
                <a:t>КОНФЛИКТНАЯ КОМИССИЯ В ТЕЧЕНИЕ 4 РАБОЧИХ ДНЕЙ</a:t>
              </a:r>
              <a:endParaRPr lang="ru-RU" sz="1600" b="1" kern="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1503444" y="3154784"/>
              <a:ext cx="3290755" cy="324294"/>
            </a:xfrm>
            <a:prstGeom prst="rect">
              <a:avLst/>
            </a:prstGeom>
            <a:solidFill>
              <a:srgbClr val="B9CDE5">
                <a:alpha val="31000"/>
              </a:srgbClr>
            </a:solidFill>
            <a:ln w="25400" cap="flat" cmpd="sng" algn="ctr">
              <a:noFill/>
              <a:prstDash val="sysDash"/>
            </a:ln>
            <a:effectLst/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400" b="1" kern="0" dirty="0" smtClean="0">
                  <a:latin typeface="Times New Roman" pitchFamily="18" charset="0"/>
                  <a:cs typeface="Times New Roman" pitchFamily="18" charset="0"/>
                </a:rPr>
                <a:t>ЧЛЕН ГЭК</a:t>
              </a:r>
              <a:endParaRPr lang="ru-RU" sz="1400" b="1" kern="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1503444" y="3664388"/>
              <a:ext cx="3227471" cy="456150"/>
            </a:xfrm>
            <a:prstGeom prst="rect">
              <a:avLst/>
            </a:prstGeom>
            <a:solidFill>
              <a:srgbClr val="B9CDE5">
                <a:alpha val="31000"/>
              </a:srgbClr>
            </a:solidFill>
            <a:ln w="25400" cap="flat" cmpd="sng" algn="ctr">
              <a:noFill/>
              <a:prstDash val="sysDash"/>
            </a:ln>
            <a:effectLst/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600" b="1" kern="0" dirty="0" smtClean="0">
                  <a:latin typeface="Times New Roman" pitchFamily="18" charset="0"/>
                  <a:cs typeface="Times New Roman" pitchFamily="18" charset="0"/>
                </a:rPr>
                <a:t>КОНФЛИКТНАЯ КОМИССИЯ В ТЕЧЕНИЕ 2 РАБОЧИХ ДНЕЙ</a:t>
              </a:r>
              <a:endParaRPr lang="ru-RU" sz="1600" b="1" kern="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1440160" y="4220321"/>
              <a:ext cx="3290755" cy="1282922"/>
            </a:xfrm>
            <a:prstGeom prst="rect">
              <a:avLst/>
            </a:prstGeom>
            <a:solidFill>
              <a:srgbClr val="B9CDE5">
                <a:alpha val="31000"/>
              </a:srgbClr>
            </a:solidFill>
            <a:ln w="25400" cap="flat" cmpd="sng" algn="ctr">
              <a:noFill/>
              <a:prstDash val="sysDash"/>
            </a:ln>
            <a:effectLst/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600" b="1" kern="0" dirty="0" smtClean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РЕШЕНИЯ:</a:t>
              </a:r>
            </a:p>
            <a:p>
              <a:pPr marL="342900" indent="-342900" fontAlgn="auto">
                <a:spcBef>
                  <a:spcPts val="0"/>
                </a:spcBef>
                <a:spcAft>
                  <a:spcPts val="0"/>
                </a:spcAft>
                <a:buFont typeface="+mj-lt"/>
                <a:buAutoNum type="arabicPeriod"/>
                <a:defRPr/>
              </a:pPr>
              <a:r>
                <a:rPr lang="ru-RU" sz="1600" b="1" kern="0" dirty="0" smtClean="0">
                  <a:latin typeface="Times New Roman" pitchFamily="18" charset="0"/>
                  <a:cs typeface="Times New Roman" pitchFamily="18" charset="0"/>
                </a:rPr>
                <a:t>УДОВЛЕТВОРЕНИЕ И АНУЛИРОВАНИЕ РЕЗУЛЬТАТОВ, ВОЗМОЖНОСТЬ СДАЧИ ЭКЗАМЕНА В ДРУГОЙ ДЕНЬ</a:t>
              </a:r>
            </a:p>
            <a:p>
              <a:pPr marL="342900" indent="-342900" fontAlgn="auto">
                <a:spcBef>
                  <a:spcPts val="0"/>
                </a:spcBef>
                <a:spcAft>
                  <a:spcPts val="0"/>
                </a:spcAft>
                <a:buFont typeface="+mj-lt"/>
                <a:buAutoNum type="arabicPeriod"/>
                <a:defRPr/>
              </a:pPr>
              <a:r>
                <a:rPr lang="ru-RU" sz="1600" b="1" kern="0" dirty="0" smtClean="0">
                  <a:latin typeface="Times New Roman" pitchFamily="18" charset="0"/>
                  <a:cs typeface="Times New Roman" pitchFamily="18" charset="0"/>
                </a:rPr>
                <a:t>ОТКЛОНЕНИЕ АППЕЛЯЦИИ</a:t>
              </a:r>
            </a:p>
            <a:p>
              <a:pPr marL="342900" indent="-342900" algn="ctr" fontAlgn="auto">
                <a:spcBef>
                  <a:spcPts val="0"/>
                </a:spcBef>
                <a:spcAft>
                  <a:spcPts val="0"/>
                </a:spcAft>
                <a:buFont typeface="+mj-lt"/>
                <a:buAutoNum type="arabicPeriod"/>
                <a:defRPr/>
              </a:pPr>
              <a:endParaRPr lang="ru-RU" sz="1600" b="1" kern="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11222"/>
          </a:xfrm>
        </p:spPr>
        <p:txBody>
          <a:bodyPr>
            <a:normAutofit/>
          </a:bodyPr>
          <a:lstStyle/>
          <a:p>
            <a:r>
              <a:rPr lang="ru-RU" sz="27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Продолжительность экзаменов в </a:t>
            </a:r>
            <a:r>
              <a:rPr lang="ru-RU" sz="27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2017 </a:t>
            </a:r>
            <a:r>
              <a:rPr lang="ru-RU" sz="27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году 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71472" y="1285862"/>
          <a:ext cx="7358114" cy="4967508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3424073"/>
                <a:gridCol w="3934041"/>
              </a:tblGrid>
              <a:tr h="475473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Предмет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Продолжительность экзамена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2879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Русский язык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235 </a:t>
                      </a:r>
                      <a:r>
                        <a:rPr lang="ru-RU" sz="1600" b="1" dirty="0">
                          <a:latin typeface="Times New Roman" pitchFamily="18" charset="0"/>
                          <a:cs typeface="Times New Roman" pitchFamily="18" charset="0"/>
                        </a:rPr>
                        <a:t>мин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2879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Математика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b="1" dirty="0">
                          <a:latin typeface="Times New Roman" pitchFamily="18" charset="0"/>
                          <a:cs typeface="Times New Roman" pitchFamily="18" charset="0"/>
                        </a:rPr>
                        <a:t>235 мин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2879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Обществознание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b="1" dirty="0">
                          <a:latin typeface="Times New Roman" pitchFamily="18" charset="0"/>
                          <a:cs typeface="Times New Roman" pitchFamily="18" charset="0"/>
                        </a:rPr>
                        <a:t>180 мин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2879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Физика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b="1" dirty="0">
                          <a:latin typeface="Times New Roman" pitchFamily="18" charset="0"/>
                          <a:cs typeface="Times New Roman" pitchFamily="18" charset="0"/>
                        </a:rPr>
                        <a:t>180 мин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2879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Химия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b="1" dirty="0">
                          <a:latin typeface="Times New Roman" pitchFamily="18" charset="0"/>
                          <a:cs typeface="Times New Roman" pitchFamily="18" charset="0"/>
                        </a:rPr>
                        <a:t>120 мин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2879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Литература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b="1" dirty="0">
                          <a:latin typeface="Times New Roman" pitchFamily="18" charset="0"/>
                          <a:cs typeface="Times New Roman" pitchFamily="18" charset="0"/>
                        </a:rPr>
                        <a:t>235 мин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972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Английский </a:t>
                      </a:r>
                      <a:r>
                        <a:rPr lang="ru-RU" sz="16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язык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b="1" dirty="0">
                          <a:latin typeface="Times New Roman" pitchFamily="18" charset="0"/>
                          <a:cs typeface="Times New Roman" pitchFamily="18" charset="0"/>
                        </a:rPr>
                        <a:t>116 мин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2879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География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120 мин</a:t>
                      </a:r>
                      <a:endParaRPr lang="ru-RU" sz="1600" b="1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2879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Биология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180 мин</a:t>
                      </a:r>
                      <a:endParaRPr lang="ru-RU" sz="1600" b="1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972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Информатика и ИКТ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150 мин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2879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История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180 мин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2879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Иностранный язык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120 мин письменная часть  + 15 мин раздел «Говорение»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Заголовок 1"/>
          <p:cNvSpPr>
            <a:spLocks noGrp="1"/>
          </p:cNvSpPr>
          <p:nvPr>
            <p:ph type="title"/>
          </p:nvPr>
        </p:nvSpPr>
        <p:spPr>
          <a:xfrm>
            <a:off x="428596" y="142852"/>
            <a:ext cx="8072494" cy="428629"/>
          </a:xfrm>
        </p:spPr>
        <p:txBody>
          <a:bodyPr/>
          <a:lstStyle/>
          <a:p>
            <a:pPr algn="ctr"/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Шкала перевода балла в отметку 2017 год</a:t>
            </a:r>
          </a:p>
        </p:txBody>
      </p:sp>
      <p:sp>
        <p:nvSpPr>
          <p:cNvPr id="16414" name="Прямоугольник 7"/>
          <p:cNvSpPr>
            <a:spLocks noChangeArrowheads="1"/>
          </p:cNvSpPr>
          <p:nvPr/>
        </p:nvSpPr>
        <p:spPr bwMode="auto">
          <a:xfrm>
            <a:off x="2857488" y="571480"/>
            <a:ext cx="390229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1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НА ФЕДЕРАЛЬНОМ УРОВНЕ</a:t>
            </a:r>
            <a:endParaRPr lang="ru-RU" sz="14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642910" y="857233"/>
          <a:ext cx="8215370" cy="5939541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1510462"/>
                <a:gridCol w="909545"/>
                <a:gridCol w="844187"/>
                <a:gridCol w="1203814"/>
                <a:gridCol w="1225099"/>
                <a:gridCol w="2522263"/>
              </a:tblGrid>
              <a:tr h="670738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Предмет</a:t>
                      </a:r>
                      <a:endParaRPr lang="ru-RU" sz="1400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«2»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5537" marR="35537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«3»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5537" marR="35537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«4»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5537" marR="35537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«5»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5537" marR="35537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Показатель при отборе в профильные классы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(минимальный балл)</a:t>
                      </a:r>
                    </a:p>
                  </a:txBody>
                  <a:tcPr marL="35537" marR="35537" marT="0" marB="0" anchor="ctr" horzOverflow="overflow"/>
                </a:tc>
              </a:tr>
              <a:tr h="124354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</a:t>
                      </a:r>
                      <a:r>
                        <a:rPr lang="ru-RU" sz="1400" b="1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усский </a:t>
                      </a:r>
                      <a:r>
                        <a:rPr lang="ru-RU" sz="14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язык</a:t>
                      </a:r>
                      <a:endParaRPr lang="ru-RU" sz="14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0-14</a:t>
                      </a:r>
                    </a:p>
                  </a:txBody>
                  <a:tcPr marL="35537" marR="35537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15-24</a:t>
                      </a:r>
                    </a:p>
                  </a:txBody>
                  <a:tcPr marL="35537" marR="35537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25-33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(д.б. 4 балла за грамотность)</a:t>
                      </a:r>
                    </a:p>
                  </a:txBody>
                  <a:tcPr marL="35537" marR="35537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34-39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(д.б. 6 баллов за грамотность)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5537" marR="35537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31 </a:t>
                      </a:r>
                    </a:p>
                  </a:txBody>
                  <a:tcPr marL="35537" marR="35537" marT="0" marB="0" anchor="ctr" horzOverflow="overflow"/>
                </a:tc>
              </a:tr>
              <a:tr h="25711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</a:t>
                      </a:r>
                      <a:r>
                        <a:rPr lang="ru-RU" sz="1400" b="1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атематика</a:t>
                      </a:r>
                      <a:endParaRPr lang="ru-RU" sz="14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0-7</a:t>
                      </a:r>
                    </a:p>
                  </a:txBody>
                  <a:tcPr marL="35537" marR="35537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8-14</a:t>
                      </a:r>
                    </a:p>
                  </a:txBody>
                  <a:tcPr marL="35537" marR="35537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15-21</a:t>
                      </a:r>
                    </a:p>
                  </a:txBody>
                  <a:tcPr marL="35537" marR="35537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22-32</a:t>
                      </a:r>
                    </a:p>
                  </a:txBody>
                  <a:tcPr marL="35537" marR="35537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18-19</a:t>
                      </a:r>
                    </a:p>
                  </a:txBody>
                  <a:tcPr marL="35537" marR="35537" marT="0" marB="0" anchor="ctr" horzOverflow="overflow"/>
                </a:tc>
              </a:tr>
              <a:tr h="4955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Обществознание</a:t>
                      </a:r>
                      <a:endParaRPr lang="ru-RU" sz="14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0-14</a:t>
                      </a:r>
                    </a:p>
                  </a:txBody>
                  <a:tcPr marL="35537" marR="35537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15-24</a:t>
                      </a:r>
                    </a:p>
                  </a:txBody>
                  <a:tcPr marL="35537" marR="35537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25-33</a:t>
                      </a:r>
                    </a:p>
                  </a:txBody>
                  <a:tcPr marL="35537" marR="35537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34-39</a:t>
                      </a:r>
                    </a:p>
                  </a:txBody>
                  <a:tcPr marL="35537" marR="35537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</a:p>
                  </a:txBody>
                  <a:tcPr marL="35537" marR="35537" marT="0" marB="0" anchor="ctr" horzOverflow="overflow"/>
                </a:tc>
              </a:tr>
              <a:tr h="2571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Физика</a:t>
                      </a:r>
                      <a:endParaRPr lang="ru-RU" sz="14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0-9</a:t>
                      </a:r>
                    </a:p>
                  </a:txBody>
                  <a:tcPr marL="35537" marR="35537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10-19</a:t>
                      </a:r>
                    </a:p>
                  </a:txBody>
                  <a:tcPr marL="35537" marR="35537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20-30</a:t>
                      </a:r>
                    </a:p>
                  </a:txBody>
                  <a:tcPr marL="35537" marR="35537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31-40</a:t>
                      </a:r>
                    </a:p>
                  </a:txBody>
                  <a:tcPr marL="35537" marR="35537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</a:p>
                  </a:txBody>
                  <a:tcPr marL="35537" marR="35537" marT="0" marB="0" anchor="ctr" horzOverflow="overflow"/>
                </a:tc>
              </a:tr>
              <a:tr h="2571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Химия</a:t>
                      </a:r>
                      <a:endParaRPr lang="ru-RU" sz="14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0-8</a:t>
                      </a:r>
                    </a:p>
                  </a:txBody>
                  <a:tcPr marL="35537" marR="35537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9-17</a:t>
                      </a:r>
                    </a:p>
                  </a:txBody>
                  <a:tcPr marL="35537" marR="35537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18-26</a:t>
                      </a:r>
                    </a:p>
                  </a:txBody>
                  <a:tcPr marL="35537" marR="35537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27-34</a:t>
                      </a:r>
                    </a:p>
                  </a:txBody>
                  <a:tcPr marL="35537" marR="35537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</a:t>
                      </a:r>
                    </a:p>
                  </a:txBody>
                  <a:tcPr marL="35537" marR="35537" marT="0" marB="0" anchor="ctr" horzOverflow="overflow"/>
                </a:tc>
              </a:tr>
              <a:tr h="2571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Литература</a:t>
                      </a:r>
                      <a:endParaRPr lang="ru-RU" sz="14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0-6</a:t>
                      </a:r>
                    </a:p>
                  </a:txBody>
                  <a:tcPr marL="35537" marR="35537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7-13</a:t>
                      </a:r>
                    </a:p>
                  </a:txBody>
                  <a:tcPr marL="35537" marR="35537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14-18</a:t>
                      </a:r>
                    </a:p>
                  </a:txBody>
                  <a:tcPr marL="35537" marR="35537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19-23</a:t>
                      </a:r>
                    </a:p>
                  </a:txBody>
                  <a:tcPr marL="35537" marR="35537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</a:p>
                  </a:txBody>
                  <a:tcPr marL="35537" marR="35537" marT="0" marB="0" anchor="ctr" horzOverflow="overflow"/>
                </a:tc>
              </a:tr>
              <a:tr h="5142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Иностранный язык</a:t>
                      </a:r>
                      <a:endParaRPr lang="ru-RU" sz="14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0-28</a:t>
                      </a:r>
                    </a:p>
                  </a:txBody>
                  <a:tcPr marL="35537" marR="35537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29-45</a:t>
                      </a:r>
                    </a:p>
                  </a:txBody>
                  <a:tcPr marL="35537" marR="35537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46-58</a:t>
                      </a:r>
                    </a:p>
                  </a:txBody>
                  <a:tcPr marL="35537" marR="35537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  <a:defRPr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59-70</a:t>
                      </a:r>
                    </a:p>
                  </a:txBody>
                  <a:tcPr marL="35537" marR="35537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  <a:defRPr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56</a:t>
                      </a:r>
                    </a:p>
                  </a:txBody>
                  <a:tcPr marL="35537" marR="35537" marT="0" marB="0" anchor="ctr" horzOverflow="overflow"/>
                </a:tc>
              </a:tr>
              <a:tr h="2571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География</a:t>
                      </a:r>
                      <a:endParaRPr lang="ru-RU" sz="14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0-11</a:t>
                      </a:r>
                    </a:p>
                  </a:txBody>
                  <a:tcPr marL="35537" marR="35537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12-19</a:t>
                      </a:r>
                    </a:p>
                  </a:txBody>
                  <a:tcPr marL="35537" marR="35537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20-26</a:t>
                      </a:r>
                    </a:p>
                  </a:txBody>
                  <a:tcPr marL="35537" marR="35537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27-32</a:t>
                      </a:r>
                    </a:p>
                  </a:txBody>
                  <a:tcPr marL="35537" marR="35537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</a:t>
                      </a:r>
                    </a:p>
                  </a:txBody>
                  <a:tcPr marL="35537" marR="35537" marT="0" marB="0" anchor="ctr" horzOverflow="overflow"/>
                </a:tc>
              </a:tr>
              <a:tr h="2571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Биология</a:t>
                      </a:r>
                      <a:endParaRPr lang="ru-RU" sz="14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0-12</a:t>
                      </a:r>
                    </a:p>
                  </a:txBody>
                  <a:tcPr marL="35537" marR="35537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13-25</a:t>
                      </a:r>
                    </a:p>
                  </a:txBody>
                  <a:tcPr marL="35537" marR="35537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26-36</a:t>
                      </a:r>
                    </a:p>
                  </a:txBody>
                  <a:tcPr marL="35537" marR="35537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37-46</a:t>
                      </a:r>
                    </a:p>
                  </a:txBody>
                  <a:tcPr marL="35537" marR="35537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33</a:t>
                      </a:r>
                    </a:p>
                  </a:txBody>
                  <a:tcPr marL="35537" marR="35537" marT="0" marB="0" anchor="ctr" horzOverflow="overflow"/>
                </a:tc>
              </a:tr>
              <a:tr h="4955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 b="1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Информ</a:t>
                      </a:r>
                      <a:r>
                        <a:rPr lang="ru-RU" sz="14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. и ИКТ</a:t>
                      </a:r>
                      <a:endParaRPr lang="ru-RU" sz="14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0-4</a:t>
                      </a:r>
                    </a:p>
                  </a:txBody>
                  <a:tcPr marL="35537" marR="35537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5-11</a:t>
                      </a:r>
                    </a:p>
                  </a:txBody>
                  <a:tcPr marL="35537" marR="35537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12-17</a:t>
                      </a:r>
                    </a:p>
                  </a:txBody>
                  <a:tcPr marL="35537" marR="35537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18-22</a:t>
                      </a:r>
                    </a:p>
                  </a:txBody>
                  <a:tcPr marL="35537" marR="35537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</a:p>
                  </a:txBody>
                  <a:tcPr marL="35537" marR="35537" marT="0" marB="0" anchor="ctr" horzOverflow="overflow"/>
                </a:tc>
              </a:tr>
              <a:tr h="2571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История</a:t>
                      </a:r>
                      <a:endParaRPr lang="ru-RU" sz="14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0-12</a:t>
                      </a:r>
                    </a:p>
                  </a:txBody>
                  <a:tcPr marL="35537" marR="35537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13-23</a:t>
                      </a:r>
                    </a:p>
                  </a:txBody>
                  <a:tcPr marL="35537" marR="35537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24-34</a:t>
                      </a:r>
                    </a:p>
                  </a:txBody>
                  <a:tcPr marL="35537" marR="35537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35-44</a:t>
                      </a:r>
                    </a:p>
                  </a:txBody>
                  <a:tcPr marL="35537" marR="35537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32</a:t>
                      </a:r>
                    </a:p>
                  </a:txBody>
                  <a:tcPr marL="35537" marR="35537" marT="0" marB="0" anchor="ctr" horzOverflow="overflow"/>
                </a:tc>
              </a:tr>
              <a:tr h="720158">
                <a:tc gridSpan="6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2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ВНИМАНИЕ! </a:t>
                      </a:r>
                      <a:r>
                        <a:rPr lang="ru-RU" sz="14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Результаты экзаменов</a:t>
                      </a:r>
                      <a:r>
                        <a:rPr lang="ru-RU" sz="1400" b="1" baseline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могут быть использованы при приёме обучающихся в профильные классы средней школы</a:t>
                      </a:r>
                      <a:endParaRPr lang="ru-RU" sz="14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5537" marR="35537" marT="0" marB="0" anchor="ctr" horzOverflow="overflow"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5537" marR="35537" marT="0" marB="0" anchor="ctr" horzOverflow="overflow"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5537" marR="35537" marT="0" marB="0" anchor="ctr" horzOverflow="overflow"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5537" marR="35537" marT="0" marB="0" anchor="ctr" horzOverflow="overflow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ru-RU" sz="16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43890" cy="72547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Каков порядок выставления оценок в аттестат?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962" name="Объект 2"/>
          <p:cNvSpPr>
            <a:spLocks noGrp="1"/>
          </p:cNvSpPr>
          <p:nvPr>
            <p:ph idx="1"/>
          </p:nvPr>
        </p:nvSpPr>
        <p:spPr>
          <a:xfrm>
            <a:off x="500034" y="785794"/>
            <a:ext cx="8258204" cy="5340369"/>
          </a:xfrm>
        </p:spPr>
        <p:txBody>
          <a:bodyPr/>
          <a:lstStyle/>
          <a:p>
            <a:pPr marL="0" indent="0">
              <a:buFont typeface="Arial" charset="0"/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Приказ МОН от 14 февраля 2014 г. N 115 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(ред. от 08.06.2015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  <a:hlinkClick r:id="rId3"/>
              </a:rPr>
              <a:t>N 571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0" indent="0">
              <a:buFont typeface="Arial" charset="0"/>
              <a:buNone/>
            </a:pPr>
            <a:endParaRPr lang="ru-RU" sz="2400" dirty="0" smtClean="0"/>
          </a:p>
        </p:txBody>
      </p:sp>
      <p:sp>
        <p:nvSpPr>
          <p:cNvPr id="40963" name="Прямоугольник 4"/>
          <p:cNvSpPr>
            <a:spLocks noChangeArrowheads="1"/>
          </p:cNvSpPr>
          <p:nvPr/>
        </p:nvSpPr>
        <p:spPr bwMode="auto">
          <a:xfrm>
            <a:off x="571472" y="1357298"/>
            <a:ext cx="7858180" cy="827919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Итоговые отметки за 9 класс по </a:t>
            </a:r>
            <a:r>
              <a:rPr lang="ru-RU" sz="2800" b="1" u="sng" dirty="0" smtClean="0">
                <a:latin typeface="Times New Roman" pitchFamily="18" charset="0"/>
                <a:cs typeface="Times New Roman" pitchFamily="18" charset="0"/>
              </a:rPr>
              <a:t>русскому языку и математике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определяются как среднее арифметическое </a:t>
            </a:r>
            <a:r>
              <a:rPr lang="ru-RU" sz="28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годов</a:t>
            </a:r>
            <a:r>
              <a:rPr lang="ru-RU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ой</a:t>
            </a:r>
            <a:r>
              <a:rPr lang="ru-RU" sz="28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и экзаменационн</a:t>
            </a:r>
            <a:r>
              <a:rPr lang="ru-RU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ой</a:t>
            </a:r>
            <a:r>
              <a:rPr lang="ru-RU" sz="28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отметок выпускника и выставляются в аттестат целыми числами в соответствии с правилами математического округления.</a:t>
            </a: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Итоговые оценки по другим учебным предметам выставляется на основе годовой отметки выпускника за 9 класс.</a:t>
            </a:r>
          </a:p>
          <a:p>
            <a:r>
              <a:rPr lang="ru-RU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 настоящее время готовятся изменения в Приказ МОН от 14 февраля 2014 г. N 115 </a:t>
            </a:r>
            <a:br>
              <a:rPr lang="ru-RU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(ред. от 08.06.2015 </a:t>
            </a:r>
            <a:r>
              <a:rPr lang="en-US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N 571 </a:t>
            </a:r>
            <a:r>
              <a:rPr lang="ru-RU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endParaRPr lang="ru-RU" sz="2800" b="1" i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800" b="1" i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 каких сайтах  можно получить более подробную информацию о ГИА-9?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57758"/>
          </a:xfrm>
        </p:spPr>
        <p:txBody>
          <a:bodyPr/>
          <a:lstStyle/>
          <a:p>
            <a:r>
              <a:rPr lang="en-US" sz="3600" dirty="0" smtClean="0">
                <a:hlinkClick r:id="rId2"/>
              </a:rPr>
              <a:t>http://www.edu.ru/</a:t>
            </a:r>
            <a:r>
              <a:rPr lang="ru-RU" sz="3600" dirty="0" smtClean="0"/>
              <a:t> (федеральный портал «Российское образование»)</a:t>
            </a:r>
          </a:p>
          <a:p>
            <a:r>
              <a:rPr lang="en-US" sz="3600" dirty="0" smtClean="0">
                <a:hlinkClick r:id="rId3"/>
              </a:rPr>
              <a:t>http://fipi.ru/</a:t>
            </a:r>
            <a:r>
              <a:rPr lang="ru-RU" sz="3600" dirty="0" smtClean="0"/>
              <a:t> (Федеральный институт педагогических измерений)</a:t>
            </a:r>
          </a:p>
          <a:p>
            <a:r>
              <a:rPr lang="en-US" sz="3600" dirty="0" smtClean="0">
                <a:hlinkClick r:id="rId4"/>
              </a:rPr>
              <a:t>http://obrnadzor.gov.ru/</a:t>
            </a:r>
            <a:r>
              <a:rPr lang="ru-RU" sz="3600" dirty="0" smtClean="0"/>
              <a:t> (</a:t>
            </a:r>
            <a:r>
              <a:rPr lang="ru-RU" sz="3600" dirty="0" err="1" smtClean="0"/>
              <a:t>Рособрнадзор</a:t>
            </a:r>
            <a:r>
              <a:rPr lang="ru-RU" sz="3600" dirty="0" smtClean="0"/>
              <a:t>)</a:t>
            </a:r>
          </a:p>
          <a:p>
            <a:r>
              <a:rPr lang="en-US" sz="3600" dirty="0" smtClean="0">
                <a:hlinkClick r:id="rId5"/>
              </a:rPr>
              <a:t>http://egechita.ru</a:t>
            </a:r>
            <a:r>
              <a:rPr lang="ru-RU" sz="3600" dirty="0" smtClean="0"/>
              <a:t> (Центр оценки качества образования Забайкальского края)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sz="6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СПАСИБО </a:t>
            </a:r>
          </a:p>
          <a:p>
            <a:pPr algn="ctr">
              <a:buNone/>
            </a:pPr>
            <a:r>
              <a:rPr lang="ru-RU" sz="6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ЗА ВНИМАНИЕ!</a:t>
            </a:r>
            <a:endParaRPr lang="ru-RU" sz="6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/>
          <a:lstStyle/>
          <a:p>
            <a:r>
              <a:rPr lang="ru-RU" alt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Ст. 59 Федерального закона «Об образовании в Российской Федерации» от 29.12.2012 № 273-ФЗ 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357158" y="1214422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ru-RU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п.6.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 ГИА допускается обучающийся, не имеющий академической задолженности и в полном объеме выполнивший учебный план по соответствующим образовательным программам.</a:t>
            </a:r>
          </a:p>
          <a:p>
            <a:pPr>
              <a:buNone/>
            </a:pPr>
            <a:r>
              <a:rPr lang="ru-RU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п.7.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Обучающиеся, не прошедшие ГИА или получившие на ГИА неудовлетворительные результаты, вправе пройти ГИА в сроки, определяемые порядком проведения ГИА по соответствующим образовательным программам </a:t>
            </a:r>
          </a:p>
          <a:p>
            <a:pPr>
              <a:buNone/>
            </a:pPr>
            <a:r>
              <a:rPr lang="ru-RU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п.11.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При проведении ГИА используются контрольно-измерительные материалы, представляющие собой комплексы заданий стандартизированной формы</a:t>
            </a:r>
          </a:p>
          <a:p>
            <a:pPr>
              <a:buNone/>
            </a:pP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01080" cy="1082660"/>
          </a:xfrm>
        </p:spPr>
        <p:txBody>
          <a:bodyPr/>
          <a:lstStyle/>
          <a:p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Основной документ, регламентирующий ГИА-9</a:t>
            </a:r>
            <a:endParaRPr lang="ru-RU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1357298"/>
            <a:ext cx="7929618" cy="4168773"/>
          </a:xfrm>
        </p:spPr>
        <p:txBody>
          <a:bodyPr/>
          <a:lstStyle/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</a:t>
            </a:r>
          </a:p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Порядок проведения государственной итоговой аттестации по образовательным программам основного общего образования (утвержден приказом </a:t>
            </a:r>
            <a:r>
              <a:rPr lang="ru-RU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Минобрнауки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России №1394 от 25.12.2013  </a:t>
            </a:r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с изменениями от 24.03.2016 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№ </a:t>
            </a:r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305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15328" cy="868346"/>
          </a:xfrm>
        </p:spPr>
        <p:txBody>
          <a:bodyPr/>
          <a:lstStyle/>
          <a:p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Какие экзамены включает в себя</a:t>
            </a:r>
            <a:b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ГИА-9 в 2017 году?</a:t>
            </a:r>
          </a:p>
        </p:txBody>
      </p:sp>
      <p:grpSp>
        <p:nvGrpSpPr>
          <p:cNvPr id="36866" name="Группа 17"/>
          <p:cNvGrpSpPr>
            <a:grpSpLocks/>
          </p:cNvGrpSpPr>
          <p:nvPr/>
        </p:nvGrpSpPr>
        <p:grpSpPr bwMode="auto">
          <a:xfrm>
            <a:off x="900112" y="1142984"/>
            <a:ext cx="7386664" cy="5381641"/>
            <a:chOff x="1440160" y="1196752"/>
            <a:chExt cx="3419680" cy="5205164"/>
          </a:xfrm>
        </p:grpSpPr>
        <p:sp>
          <p:nvSpPr>
            <p:cNvPr id="5" name="Стрелка вниз 4"/>
            <p:cNvSpPr/>
            <p:nvPr/>
          </p:nvSpPr>
          <p:spPr>
            <a:xfrm>
              <a:off x="2842420" y="1680420"/>
              <a:ext cx="628377" cy="483668"/>
            </a:xfrm>
            <a:prstGeom prst="downArrow">
              <a:avLst/>
            </a:prstGeom>
            <a:gradFill rotWithShape="1">
              <a:gsLst>
                <a:gs pos="0">
                  <a:srgbClr val="C0504D">
                    <a:shade val="51000"/>
                    <a:satMod val="130000"/>
                  </a:srgbClr>
                </a:gs>
                <a:gs pos="80000">
                  <a:srgbClr val="C0504D">
                    <a:shade val="93000"/>
                    <a:satMod val="130000"/>
                  </a:srgbClr>
                </a:gs>
                <a:gs pos="100000">
                  <a:srgbClr val="C0504D">
                    <a:shade val="94000"/>
                    <a:satMod val="135000"/>
                  </a:srgb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kern="0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1440160" y="1196752"/>
              <a:ext cx="3419680" cy="423972"/>
            </a:xfrm>
            <a:prstGeom prst="rect">
              <a:avLst/>
            </a:prstGeom>
            <a:gradFill rotWithShape="1">
              <a:gsLst>
                <a:gs pos="0">
                  <a:srgbClr val="C0504D">
                    <a:tint val="50000"/>
                    <a:satMod val="300000"/>
                  </a:srgbClr>
                </a:gs>
                <a:gs pos="35000">
                  <a:srgbClr val="C0504D">
                    <a:tint val="37000"/>
                    <a:satMod val="300000"/>
                  </a:srgbClr>
                </a:gs>
                <a:gs pos="100000">
                  <a:srgbClr val="C0504D">
                    <a:tint val="15000"/>
                    <a:satMod val="350000"/>
                  </a:srgbClr>
                </a:gs>
              </a:gsLst>
              <a:lin ang="16200000" scaled="1"/>
            </a:gradFill>
            <a:ln w="9525" cap="flat" cmpd="sng" algn="ctr">
              <a:solidFill>
                <a:srgbClr val="C0504D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Aft>
                  <a:spcPts val="0"/>
                </a:spcAft>
                <a:defRPr/>
              </a:pPr>
              <a:r>
                <a:rPr lang="ru-RU" sz="2400" b="1" kern="0" dirty="0" smtClean="0">
                  <a:solidFill>
                    <a:srgbClr val="333399"/>
                  </a:solidFill>
                  <a:latin typeface="Cambria" panose="02040503050406030204" pitchFamily="18" charset="0"/>
                </a:rPr>
                <a:t>2016/17</a:t>
              </a:r>
              <a:endParaRPr lang="ru-RU" sz="2400" b="1" kern="0" dirty="0">
                <a:solidFill>
                  <a:srgbClr val="333399"/>
                </a:solidFill>
                <a:latin typeface="Cambria" panose="02040503050406030204" pitchFamily="18" charset="0"/>
              </a:endParaRPr>
            </a:p>
          </p:txBody>
        </p:sp>
        <p:sp>
          <p:nvSpPr>
            <p:cNvPr id="12" name="Прямоугольник 11"/>
            <p:cNvSpPr/>
            <p:nvPr/>
          </p:nvSpPr>
          <p:spPr>
            <a:xfrm>
              <a:off x="1440160" y="2182844"/>
              <a:ext cx="3419680" cy="346164"/>
            </a:xfrm>
            <a:prstGeom prst="rect">
              <a:avLst/>
            </a:prstGeom>
            <a:gradFill rotWithShape="1">
              <a:gsLst>
                <a:gs pos="0">
                  <a:srgbClr val="4F81BD">
                    <a:tint val="50000"/>
                    <a:satMod val="300000"/>
                  </a:srgbClr>
                </a:gs>
                <a:gs pos="35000">
                  <a:srgbClr val="4F81BD">
                    <a:tint val="37000"/>
                    <a:satMod val="300000"/>
                  </a:srgbClr>
                </a:gs>
                <a:gs pos="100000">
                  <a:srgbClr val="4F81BD">
                    <a:tint val="15000"/>
                    <a:satMod val="350000"/>
                  </a:srgbClr>
                </a:gs>
              </a:gsLst>
              <a:lin ang="16200000" scaled="1"/>
            </a:gradFill>
            <a:ln w="952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b="1" kern="0" dirty="0">
                  <a:solidFill>
                    <a:srgbClr val="333399"/>
                  </a:solidFill>
                  <a:latin typeface="Cambria" pitchFamily="18" charset="0"/>
                </a:rPr>
                <a:t>Обязательные предметы: </a:t>
              </a:r>
            </a:p>
          </p:txBody>
        </p:sp>
        <p:sp>
          <p:nvSpPr>
            <p:cNvPr id="13" name="Прямоугольник 12"/>
            <p:cNvSpPr/>
            <p:nvPr/>
          </p:nvSpPr>
          <p:spPr>
            <a:xfrm>
              <a:off x="1562404" y="3578615"/>
              <a:ext cx="3098985" cy="1367190"/>
            </a:xfrm>
            <a:prstGeom prst="rect">
              <a:avLst/>
            </a:prstGeom>
            <a:solidFill>
              <a:srgbClr val="B9CDE5">
                <a:alpha val="31000"/>
              </a:srgbClr>
            </a:solidFill>
            <a:ln w="25400" cap="flat" cmpd="sng" algn="ctr">
              <a:noFill/>
              <a:prstDash val="sysDash"/>
            </a:ln>
            <a:effectLst/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000" b="1" kern="0" dirty="0" smtClean="0">
                  <a:solidFill>
                    <a:srgbClr val="C00000"/>
                  </a:solidFill>
                  <a:latin typeface="Cambria" pitchFamily="18" charset="0"/>
                </a:rPr>
                <a:t> + 2 </a:t>
              </a:r>
              <a:r>
                <a:rPr lang="ru-RU" sz="2000" b="1" kern="0" dirty="0">
                  <a:solidFill>
                    <a:srgbClr val="C00000"/>
                  </a:solidFill>
                  <a:latin typeface="Cambria" pitchFamily="18" charset="0"/>
                </a:rPr>
                <a:t>предмета по выбору 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kern="0" dirty="0">
                  <a:solidFill>
                    <a:srgbClr val="333399"/>
                  </a:solidFill>
                  <a:latin typeface="Cambria" pitchFamily="18" charset="0"/>
                </a:rPr>
                <a:t>(физика, химия, биология, история, география, информатика и ИКТ, иностранные языки, обществознание, литература</a:t>
              </a:r>
              <a:r>
                <a:rPr lang="ru-RU" kern="0" dirty="0" smtClean="0">
                  <a:solidFill>
                    <a:srgbClr val="333399"/>
                  </a:solidFill>
                  <a:latin typeface="Cambria" pitchFamily="18" charset="0"/>
                </a:rPr>
                <a:t>) 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i="1" u="sng" kern="0" dirty="0" smtClean="0">
                  <a:solidFill>
                    <a:srgbClr val="333399"/>
                  </a:solidFill>
                  <a:latin typeface="Cambria" pitchFamily="18" charset="0"/>
                </a:rPr>
                <a:t>Общее количество экзаменов  не должно превышать 4-х                           </a:t>
              </a:r>
              <a:endParaRPr lang="ru-RU" sz="1400" i="1" u="sng" kern="0" dirty="0">
                <a:solidFill>
                  <a:srgbClr val="333399"/>
                </a:solidFill>
                <a:latin typeface="Cambria" pitchFamily="18" charset="0"/>
              </a:endParaRPr>
            </a:p>
          </p:txBody>
        </p:sp>
        <p:sp>
          <p:nvSpPr>
            <p:cNvPr id="14" name="Прямоугольник 13"/>
            <p:cNvSpPr/>
            <p:nvPr/>
          </p:nvSpPr>
          <p:spPr>
            <a:xfrm>
              <a:off x="1562404" y="2651276"/>
              <a:ext cx="3098985" cy="358867"/>
            </a:xfrm>
            <a:prstGeom prst="rect">
              <a:avLst/>
            </a:prstGeom>
            <a:solidFill>
              <a:srgbClr val="B9CDE5">
                <a:alpha val="31000"/>
              </a:srgbClr>
            </a:solidFill>
            <a:ln w="25400" cap="flat" cmpd="sng" algn="ctr">
              <a:noFill/>
              <a:prstDash val="sysDash"/>
            </a:ln>
            <a:effectLst/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b="1" kern="0" dirty="0">
                  <a:solidFill>
                    <a:srgbClr val="333399"/>
                  </a:solidFill>
                  <a:latin typeface="Cambria" pitchFamily="18" charset="0"/>
                </a:rPr>
                <a:t>русский язык</a:t>
              </a:r>
            </a:p>
          </p:txBody>
        </p:sp>
        <p:sp>
          <p:nvSpPr>
            <p:cNvPr id="15" name="Прямоугольник 14"/>
            <p:cNvSpPr/>
            <p:nvPr/>
          </p:nvSpPr>
          <p:spPr>
            <a:xfrm>
              <a:off x="1519522" y="3131423"/>
              <a:ext cx="3098985" cy="358867"/>
            </a:xfrm>
            <a:prstGeom prst="rect">
              <a:avLst/>
            </a:prstGeom>
            <a:solidFill>
              <a:srgbClr val="B9CDE5">
                <a:alpha val="31000"/>
              </a:srgbClr>
            </a:solidFill>
            <a:ln w="25400" cap="flat" cmpd="sng" algn="ctr">
              <a:noFill/>
              <a:prstDash val="sysDash"/>
            </a:ln>
            <a:effectLst/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b="1" kern="0" dirty="0">
                  <a:solidFill>
                    <a:srgbClr val="333399"/>
                  </a:solidFill>
                  <a:latin typeface="Cambria" pitchFamily="18" charset="0"/>
                </a:rPr>
                <a:t>математика</a:t>
              </a:r>
            </a:p>
          </p:txBody>
        </p:sp>
        <p:sp>
          <p:nvSpPr>
            <p:cNvPr id="16" name="Прямоугольник 15"/>
            <p:cNvSpPr/>
            <p:nvPr/>
          </p:nvSpPr>
          <p:spPr>
            <a:xfrm>
              <a:off x="1549704" y="5082365"/>
              <a:ext cx="3098985" cy="1319551"/>
            </a:xfrm>
            <a:prstGeom prst="rect">
              <a:avLst/>
            </a:prstGeom>
            <a:solidFill>
              <a:srgbClr val="B9CDE5">
                <a:alpha val="31000"/>
              </a:srgbClr>
            </a:solidFill>
            <a:ln w="25400" cap="flat" cmpd="sng" algn="ctr">
              <a:noFill/>
              <a:prstDash val="sysDash"/>
            </a:ln>
            <a:effectLst/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600" b="1" kern="0" dirty="0">
                  <a:solidFill>
                    <a:srgbClr val="C00000"/>
                  </a:solidFill>
                  <a:latin typeface="Cambria" pitchFamily="18" charset="0"/>
                </a:rPr>
                <a:t>Аттестат = успешные результаты ГИА по </a:t>
              </a:r>
              <a:r>
                <a:rPr lang="ru-RU" sz="1600" b="1" kern="0" dirty="0" smtClean="0">
                  <a:solidFill>
                    <a:srgbClr val="C00000"/>
                  </a:solidFill>
                  <a:latin typeface="Cambria" pitchFamily="18" charset="0"/>
                </a:rPr>
                <a:t>всем 4-м предметам</a:t>
              </a:r>
              <a:endParaRPr lang="ru-RU" sz="1600" b="1" kern="0" dirty="0">
                <a:solidFill>
                  <a:srgbClr val="C00000"/>
                </a:solidFill>
                <a:latin typeface="Cambria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582594"/>
          </a:xfrm>
        </p:spPr>
        <p:txBody>
          <a:bodyPr/>
          <a:lstStyle/>
          <a:p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Какие формы проведения ГИА-9?</a:t>
            </a:r>
            <a:endParaRPr lang="ru-RU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4" name="Группа 17"/>
          <p:cNvGrpSpPr>
            <a:grpSpLocks noGrp="1"/>
          </p:cNvGrpSpPr>
          <p:nvPr/>
        </p:nvGrpSpPr>
        <p:grpSpPr bwMode="auto">
          <a:xfrm>
            <a:off x="642910" y="571480"/>
            <a:ext cx="8286808" cy="5786478"/>
            <a:chOff x="1440160" y="1764950"/>
            <a:chExt cx="7261817" cy="4561486"/>
          </a:xfrm>
        </p:grpSpPr>
        <p:sp>
          <p:nvSpPr>
            <p:cNvPr id="6" name="Стрелка вниз 5"/>
            <p:cNvSpPr/>
            <p:nvPr/>
          </p:nvSpPr>
          <p:spPr>
            <a:xfrm>
              <a:off x="2533396" y="1764950"/>
              <a:ext cx="995127" cy="171056"/>
            </a:xfrm>
            <a:prstGeom prst="downArrow">
              <a:avLst/>
            </a:prstGeom>
            <a:gradFill rotWithShape="1">
              <a:gsLst>
                <a:gs pos="0">
                  <a:srgbClr val="C0504D">
                    <a:shade val="51000"/>
                    <a:satMod val="130000"/>
                  </a:srgbClr>
                </a:gs>
                <a:gs pos="80000">
                  <a:srgbClr val="C0504D">
                    <a:shade val="93000"/>
                    <a:satMod val="130000"/>
                  </a:srgbClr>
                </a:gs>
                <a:gs pos="100000">
                  <a:srgbClr val="C0504D">
                    <a:shade val="94000"/>
                    <a:satMod val="135000"/>
                  </a:srgb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kern="0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8" name="Стрелка вниз 7"/>
            <p:cNvSpPr/>
            <p:nvPr/>
          </p:nvSpPr>
          <p:spPr>
            <a:xfrm>
              <a:off x="6376292" y="1768495"/>
              <a:ext cx="1086002" cy="224531"/>
            </a:xfrm>
            <a:prstGeom prst="downArrow">
              <a:avLst/>
            </a:prstGeom>
            <a:gradFill rotWithShape="1">
              <a:gsLst>
                <a:gs pos="0">
                  <a:srgbClr val="C0504D">
                    <a:shade val="51000"/>
                    <a:satMod val="130000"/>
                  </a:srgbClr>
                </a:gs>
                <a:gs pos="80000">
                  <a:srgbClr val="C0504D">
                    <a:shade val="93000"/>
                    <a:satMod val="130000"/>
                  </a:srgbClr>
                </a:gs>
                <a:gs pos="100000">
                  <a:srgbClr val="C0504D">
                    <a:shade val="94000"/>
                    <a:satMod val="135000"/>
                  </a:srgb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kern="0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5047333" y="1993025"/>
              <a:ext cx="3654644" cy="346164"/>
            </a:xfrm>
            <a:prstGeom prst="rect">
              <a:avLst/>
            </a:prstGeom>
            <a:gradFill rotWithShape="1">
              <a:gsLst>
                <a:gs pos="0">
                  <a:srgbClr val="4F81BD">
                    <a:tint val="50000"/>
                    <a:satMod val="300000"/>
                  </a:srgbClr>
                </a:gs>
                <a:gs pos="35000">
                  <a:srgbClr val="4F81BD">
                    <a:tint val="37000"/>
                    <a:satMod val="300000"/>
                  </a:srgbClr>
                </a:gs>
                <a:gs pos="100000">
                  <a:srgbClr val="4F81BD">
                    <a:tint val="15000"/>
                    <a:satMod val="350000"/>
                  </a:srgbClr>
                </a:gs>
              </a:gsLst>
              <a:lin ang="16200000" scaled="1"/>
            </a:gradFill>
            <a:ln w="952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400" b="1" kern="0" dirty="0" smtClean="0">
                  <a:solidFill>
                    <a:srgbClr val="333399"/>
                  </a:solidFill>
                  <a:latin typeface="Times New Roman" pitchFamily="18" charset="0"/>
                  <a:cs typeface="Times New Roman" pitchFamily="18" charset="0"/>
                </a:rPr>
                <a:t>ГОСУДАРСТВЕННЫЙ ВЫПУСКНОЙ ЭКЗАМЕН</a:t>
              </a:r>
              <a:endParaRPr lang="ru-RU" sz="1400" b="1" kern="0" dirty="0">
                <a:solidFill>
                  <a:srgbClr val="333399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" name="Прямоугольник 9"/>
            <p:cNvSpPr/>
            <p:nvPr/>
          </p:nvSpPr>
          <p:spPr>
            <a:xfrm>
              <a:off x="5110617" y="3133401"/>
              <a:ext cx="3543890" cy="1367190"/>
            </a:xfrm>
            <a:prstGeom prst="rect">
              <a:avLst/>
            </a:prstGeom>
            <a:solidFill>
              <a:srgbClr val="B9CDE5">
                <a:alpha val="31000"/>
              </a:srgbClr>
            </a:solidFill>
            <a:ln w="25400" cap="flat" cmpd="sng" algn="ctr">
              <a:noFill/>
              <a:prstDash val="sysDash"/>
            </a:ln>
            <a:effectLst/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400" b="1" kern="0" dirty="0" smtClean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УЧАСТНИКИ: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400" kern="0" dirty="0" smtClean="0">
                  <a:latin typeface="Times New Roman" pitchFamily="18" charset="0"/>
                  <a:cs typeface="Times New Roman" pitchFamily="18" charset="0"/>
                </a:rPr>
                <a:t>ОБУЧАЮЩИЕСЯ С ОГРАНИЧЕННЫМИ ВОЗМОЖНОСТЯМИ ЗДОРОВЬЯ, ДЕТИ-ИНВАЛИДЫ, ИМЕЮЩИЕ ГОДОВЫЕ ОТМЕТКИ ПО ВСЕМ УЧЕБНЫМ ПРЕДМЕТАМ УЧЕБНОГО ПЛАНА ЗА 9 КЛАСС НЕ НИЖЕ «3»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300" kern="0" dirty="0">
                <a:solidFill>
                  <a:srgbClr val="333399"/>
                </a:solidFill>
                <a:latin typeface="Cambria" pitchFamily="18" charset="0"/>
              </a:endParaRPr>
            </a:p>
          </p:txBody>
        </p:sp>
        <p:sp>
          <p:nvSpPr>
            <p:cNvPr id="11" name="Прямоугольник 10"/>
            <p:cNvSpPr/>
            <p:nvPr/>
          </p:nvSpPr>
          <p:spPr>
            <a:xfrm>
              <a:off x="5047333" y="2449176"/>
              <a:ext cx="3607173" cy="570188"/>
            </a:xfrm>
            <a:prstGeom prst="rect">
              <a:avLst/>
            </a:prstGeom>
            <a:solidFill>
              <a:srgbClr val="B9CDE5">
                <a:alpha val="31000"/>
              </a:srgbClr>
            </a:solidFill>
            <a:ln w="25400" cap="flat" cmpd="sng" algn="ctr">
              <a:noFill/>
              <a:prstDash val="sysDash"/>
            </a:ln>
            <a:effectLst/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400" b="1" kern="0" dirty="0" smtClean="0">
                  <a:solidFill>
                    <a:srgbClr val="333399"/>
                  </a:solidFill>
                  <a:latin typeface="Times New Roman" pitchFamily="18" charset="0"/>
                  <a:cs typeface="Times New Roman" pitchFamily="18" charset="0"/>
                </a:rPr>
                <a:t>ПИСЬМЕННЫЙ  И УСТНЫЙ ЭКЗАМЕН 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400" b="1" kern="0" dirty="0" smtClean="0">
                  <a:solidFill>
                    <a:srgbClr val="333399"/>
                  </a:solidFill>
                  <a:latin typeface="Times New Roman" pitchFamily="18" charset="0"/>
                  <a:cs typeface="Times New Roman" pitchFamily="18" charset="0"/>
                </a:rPr>
                <a:t>С ИСПОЛЬЗОВАНИЕМ ТЕКСТОВ, ЗАДАНИЙ, ТЕМ, БИЛЕТОВ</a:t>
              </a:r>
              <a:endParaRPr lang="ru-RU" sz="1400" b="1" kern="0" dirty="0">
                <a:solidFill>
                  <a:srgbClr val="333399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" name="Прямоугольник 12"/>
            <p:cNvSpPr/>
            <p:nvPr/>
          </p:nvSpPr>
          <p:spPr>
            <a:xfrm>
              <a:off x="1440160" y="1993025"/>
              <a:ext cx="3419680" cy="346164"/>
            </a:xfrm>
            <a:prstGeom prst="rect">
              <a:avLst/>
            </a:prstGeom>
            <a:gradFill rotWithShape="1">
              <a:gsLst>
                <a:gs pos="0">
                  <a:srgbClr val="4F81BD">
                    <a:tint val="50000"/>
                    <a:satMod val="300000"/>
                  </a:srgbClr>
                </a:gs>
                <a:gs pos="35000">
                  <a:srgbClr val="4F81BD">
                    <a:tint val="37000"/>
                    <a:satMod val="300000"/>
                  </a:srgbClr>
                </a:gs>
                <a:gs pos="100000">
                  <a:srgbClr val="4F81BD">
                    <a:tint val="15000"/>
                    <a:satMod val="350000"/>
                  </a:srgbClr>
                </a:gs>
              </a:gsLst>
              <a:lin ang="16200000" scaled="1"/>
            </a:gradFill>
            <a:ln w="952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400" b="1" kern="0" dirty="0" smtClean="0">
                  <a:solidFill>
                    <a:srgbClr val="333399"/>
                  </a:solidFill>
                  <a:latin typeface="Times New Roman" pitchFamily="18" charset="0"/>
                  <a:cs typeface="Times New Roman" pitchFamily="18" charset="0"/>
                </a:rPr>
                <a:t>ОСНОВНОЙ ГОСУДАРСТВЕННЫЙ ЭКЗАМЕН</a:t>
              </a:r>
              <a:endParaRPr lang="ru-RU" sz="1400" b="1" kern="0" dirty="0">
                <a:solidFill>
                  <a:srgbClr val="333399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4" name="Прямоугольник 13"/>
            <p:cNvSpPr/>
            <p:nvPr/>
          </p:nvSpPr>
          <p:spPr>
            <a:xfrm>
              <a:off x="1503444" y="3019364"/>
              <a:ext cx="3290755" cy="1367190"/>
            </a:xfrm>
            <a:prstGeom prst="rect">
              <a:avLst/>
            </a:prstGeom>
            <a:solidFill>
              <a:srgbClr val="B9CDE5">
                <a:alpha val="31000"/>
              </a:srgbClr>
            </a:solidFill>
            <a:ln w="25400" cap="flat" cmpd="sng" algn="ctr">
              <a:noFill/>
              <a:prstDash val="sysDash"/>
            </a:ln>
            <a:effectLst/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600" b="1" kern="0" dirty="0" smtClean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УЧАСТНИКИ: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Char char="-"/>
                <a:defRPr/>
              </a:pPr>
              <a:r>
                <a:rPr lang="ru-RU" sz="1600" kern="0" dirty="0" smtClean="0">
                  <a:latin typeface="Times New Roman" pitchFamily="18" charset="0"/>
                  <a:cs typeface="Times New Roman" pitchFamily="18" charset="0"/>
                </a:rPr>
                <a:t>ОБУЧАЮЩИЕСЯ, ИМЕЮЩИЕ   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600" kern="0" dirty="0" smtClean="0">
                  <a:latin typeface="Times New Roman" pitchFamily="18" charset="0"/>
                  <a:cs typeface="Times New Roman" pitchFamily="18" charset="0"/>
                </a:rPr>
                <a:t> ГОДОВЫЕ ОТМЕТКИ ПО ВСЕМ УЧЕБНЫМ ПРЕДМЕТАМ УЧЕБНОГО ПЛАНА ЗА 9 КЛАСС НЕ НИЖЕ «3»</a:t>
              </a:r>
              <a:endParaRPr lang="ru-RU" sz="1600" kern="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5" name="Прямоугольник 14"/>
            <p:cNvSpPr/>
            <p:nvPr/>
          </p:nvSpPr>
          <p:spPr>
            <a:xfrm>
              <a:off x="1503444" y="2449176"/>
              <a:ext cx="3290755" cy="358867"/>
            </a:xfrm>
            <a:prstGeom prst="rect">
              <a:avLst/>
            </a:prstGeom>
            <a:solidFill>
              <a:srgbClr val="B9CDE5">
                <a:alpha val="31000"/>
              </a:srgbClr>
            </a:solidFill>
            <a:ln w="25400" cap="flat" cmpd="sng" algn="ctr">
              <a:noFill/>
              <a:prstDash val="sysDash"/>
            </a:ln>
            <a:effectLst/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400" b="1" kern="0" dirty="0" smtClean="0">
                  <a:latin typeface="Times New Roman" pitchFamily="18" charset="0"/>
                  <a:cs typeface="Times New Roman" pitchFamily="18" charset="0"/>
                </a:rPr>
                <a:t>КОНТРОЛЬНО-ИЗМЕРИТЕЛЬНЫЕ МАТЕРИАЛЫ</a:t>
              </a:r>
              <a:endParaRPr lang="ru-RU" sz="1400" b="1" kern="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7" name="Прямоугольник 16"/>
            <p:cNvSpPr/>
            <p:nvPr/>
          </p:nvSpPr>
          <p:spPr>
            <a:xfrm>
              <a:off x="1503444" y="4615890"/>
              <a:ext cx="7151063" cy="912300"/>
            </a:xfrm>
            <a:prstGeom prst="rect">
              <a:avLst/>
            </a:prstGeom>
            <a:solidFill>
              <a:srgbClr val="B9CDE5">
                <a:alpha val="31000"/>
              </a:srgbClr>
            </a:solidFill>
            <a:ln w="25400" cap="flat" cmpd="sng" algn="ctr">
              <a:noFill/>
              <a:prstDash val="sysDash"/>
            </a:ln>
            <a:effectLst/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600" b="1" kern="0" dirty="0" smtClean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ЗАЯВЛЕНИЕ ДО 01.03.2017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Char char="-"/>
                <a:defRPr/>
              </a:pPr>
              <a:r>
                <a:rPr lang="ru-RU" sz="1600" b="1" kern="0" dirty="0" smtClean="0">
                  <a:latin typeface="Times New Roman" pitchFamily="18" charset="0"/>
                  <a:cs typeface="Times New Roman" pitchFamily="18" charset="0"/>
                </a:rPr>
                <a:t> ЛИЧНО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Char char="-"/>
                <a:defRPr/>
              </a:pPr>
              <a:r>
                <a:rPr lang="ru-RU" sz="1600" b="1" kern="0" dirty="0" smtClean="0">
                  <a:latin typeface="Times New Roman" pitchFamily="18" charset="0"/>
                  <a:cs typeface="Times New Roman" pitchFamily="18" charset="0"/>
                </a:rPr>
                <a:t> РОДИТЕЛЯМИ (ЗАКОННЫМИ ПРЕДСТАВИТЕЛЯМИ)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Char char="-"/>
                <a:defRPr/>
              </a:pPr>
              <a:r>
                <a:rPr lang="ru-RU" sz="1600" b="1" kern="0" dirty="0" smtClean="0">
                  <a:latin typeface="Times New Roman" pitchFamily="18" charset="0"/>
                  <a:cs typeface="Times New Roman" pitchFamily="18" charset="0"/>
                </a:rPr>
                <a:t> УПОЛНОМОЧЕННЫМИ ЛИЦАМИ</a:t>
              </a:r>
              <a:endParaRPr lang="ru-RU" sz="1600" b="1" kern="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5110617" y="5300116"/>
              <a:ext cx="3543890" cy="1026320"/>
            </a:xfrm>
            <a:prstGeom prst="rect">
              <a:avLst/>
            </a:prstGeom>
            <a:solidFill>
              <a:srgbClr val="B9CDE5">
                <a:alpha val="31000"/>
              </a:srgbClr>
            </a:solidFill>
            <a:ln w="25400" cap="flat" cmpd="sng" algn="ctr">
              <a:noFill/>
              <a:prstDash val="sysDash"/>
            </a:ln>
            <a:effectLst/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300" b="1" kern="0" dirty="0" smtClean="0">
                <a:solidFill>
                  <a:srgbClr val="C00000"/>
                </a:solidFill>
                <a:latin typeface="Cambria" pitchFamily="18" charset="0"/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800" b="1" kern="0" dirty="0" smtClean="0">
                  <a:solidFill>
                    <a:srgbClr val="C00000"/>
                  </a:solidFill>
                  <a:latin typeface="Cambria" pitchFamily="18" charset="0"/>
                </a:rPr>
                <a:t>+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400" kern="0" dirty="0" smtClean="0">
                  <a:latin typeface="Times New Roman" pitchFamily="18" charset="0"/>
                  <a:cs typeface="Times New Roman" pitchFamily="18" charset="0"/>
                </a:rPr>
                <a:t>КОПИЯ РЕКОМЕНДАЦИЙ ПСИХОЛОГО-МЕДИКО-ПЕДАГОГИЧЕСКОЙ КОМИССИИ, ОРИГИНАЛ  ИЛИ ЗАВЕРЕННУЮ КОПИЮ СПРАВКИ, ВЫДАННОЙ ФЕДЕРАЛЬНЫМ ГОСУДАРСТВЕННЫМ УЧРЕЖДЕНИЕМ МЕДИКО-СОЦИАЛЬНОЙ ЭКСПЕРТИЗЫ</a:t>
              </a:r>
              <a:endParaRPr lang="ru-RU" sz="1400" kern="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357166"/>
            <a:ext cx="8258204" cy="5768997"/>
          </a:xfrm>
        </p:spPr>
        <p:txBody>
          <a:bodyPr/>
          <a:lstStyle/>
          <a:p>
            <a:pPr algn="just">
              <a:buNone/>
            </a:pPr>
            <a:r>
              <a:rPr lang="ru-RU" dirty="0" smtClean="0"/>
              <a:t>     Для обучающихся с ОВЗ, детей-инвалидов, количество экзаменов по их желанию может быть сокращено </a:t>
            </a:r>
            <a:r>
              <a:rPr lang="ru-RU" b="1" u="sng" dirty="0" smtClean="0">
                <a:solidFill>
                  <a:srgbClr val="FF0000"/>
                </a:solidFill>
              </a:rPr>
              <a:t>до двух обязательных экзаменов по русскому языку и математике.</a:t>
            </a:r>
          </a:p>
          <a:p>
            <a:pPr algn="just">
              <a:buNone/>
            </a:pPr>
            <a:r>
              <a:rPr lang="ru-RU" dirty="0" smtClean="0">
                <a:solidFill>
                  <a:srgbClr val="FF0000"/>
                </a:solidFill>
              </a:rPr>
              <a:t>    </a:t>
            </a:r>
            <a:r>
              <a:rPr lang="ru-RU" dirty="0" smtClean="0"/>
              <a:t>Для указанных категорий обучающихся продолжительность экзамена может увеличиваться </a:t>
            </a:r>
            <a:r>
              <a:rPr lang="ru-RU" b="1" u="sng" dirty="0" smtClean="0">
                <a:solidFill>
                  <a:srgbClr val="FF0000"/>
                </a:solidFill>
              </a:rPr>
              <a:t>на 1,5 часа </a:t>
            </a:r>
            <a:r>
              <a:rPr lang="ru-RU" dirty="0" smtClean="0"/>
              <a:t>(раздел «Говорение» ОГЭ по иностранным языкам – </a:t>
            </a:r>
            <a:r>
              <a:rPr lang="ru-RU" b="1" u="sng" dirty="0" smtClean="0">
                <a:solidFill>
                  <a:srgbClr val="FF0000"/>
                </a:solidFill>
              </a:rPr>
              <a:t>на 30 минут</a:t>
            </a:r>
            <a:r>
              <a:rPr lang="ru-RU" dirty="0" smtClean="0">
                <a:solidFill>
                  <a:srgbClr val="FF0000"/>
                </a:solidFill>
              </a:rPr>
              <a:t>)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785794"/>
          </a:xfrm>
        </p:spPr>
        <p:txBody>
          <a:bodyPr>
            <a:normAutofit fontScale="90000"/>
          </a:bodyPr>
          <a:lstStyle/>
          <a:p>
            <a:r>
              <a:rPr lang="ru-RU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ПРОЕКТ РАСПИСАНИЯ ГИА-9 2017 </a:t>
            </a:r>
            <a:br>
              <a:rPr lang="ru-RU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8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357159" y="714357"/>
          <a:ext cx="8143930" cy="5334000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2457220"/>
                <a:gridCol w="1544538"/>
                <a:gridCol w="2597634"/>
                <a:gridCol w="1544538"/>
              </a:tblGrid>
              <a:tr h="359043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Предмет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599" marR="9159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Дата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599" marR="9159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Предмет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599" marR="9159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Дата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599" marR="91599"/>
                </a:tc>
              </a:tr>
              <a:tr h="568485">
                <a:tc>
                  <a:txBody>
                    <a:bodyPr/>
                    <a:lstStyle/>
                    <a:p>
                      <a:pPr algn="l"/>
                      <a:r>
                        <a:rPr lang="ru-RU" sz="16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Иностранные языки 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599" marR="9159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26.05.2017</a:t>
                      </a:r>
                      <a:r>
                        <a:rPr lang="ru-RU" sz="16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algn="ctr"/>
                      <a:r>
                        <a:rPr lang="ru-RU" sz="16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27.05.2017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599" marR="91599"/>
                </a:tc>
                <a:tc rowSpan="4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Резерв: литература,</a:t>
                      </a:r>
                      <a:r>
                        <a:rPr lang="ru-RU" sz="1600" b="1" baseline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история, биология, физика</a:t>
                      </a:r>
                      <a:endParaRPr lang="ru-RU" sz="1600" b="1" dirty="0" smtClean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/>
                      <a:endParaRPr lang="ru-RU" sz="16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599" marR="91599"/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19.06.2017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599" marR="91599"/>
                </a:tc>
              </a:tr>
              <a:tr h="568485">
                <a:tc>
                  <a:txBody>
                    <a:bodyPr/>
                    <a:lstStyle/>
                    <a:p>
                      <a:pPr algn="l"/>
                      <a:r>
                        <a:rPr lang="ru-RU" sz="16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Литература, история, биология,</a:t>
                      </a:r>
                      <a:r>
                        <a:rPr lang="ru-RU" sz="1600" b="1" baseline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физика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599" marR="9159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30.05.2017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599" marR="91599"/>
                </a:tc>
                <a:tc vMerge="1">
                  <a:txBody>
                    <a:bodyPr/>
                    <a:lstStyle/>
                    <a:p>
                      <a:endParaRPr lang="ru-RU" sz="1600" b="1" i="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29123">
                <a:tc>
                  <a:txBody>
                    <a:bodyPr/>
                    <a:lstStyle/>
                    <a:p>
                      <a:pPr algn="l"/>
                      <a:r>
                        <a:rPr lang="ru-RU" sz="16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Математика 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599" marR="9159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01.06.2017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599" marR="91599"/>
                </a:tc>
                <a:tc vMerge="1">
                  <a:txBody>
                    <a:bodyPr/>
                    <a:lstStyle/>
                    <a:p>
                      <a:endParaRPr lang="ru-RU" sz="1600" b="1" i="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8677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Информатика и ИКТ, обществознание, химия, география</a:t>
                      </a:r>
                    </a:p>
                  </a:txBody>
                  <a:tcPr marL="91599" marR="9159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06.06.2017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599" marR="91599"/>
                </a:tc>
                <a:tc vMerge="1">
                  <a:txBody>
                    <a:bodyPr/>
                    <a:lstStyle/>
                    <a:p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80784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Русский язык</a:t>
                      </a:r>
                    </a:p>
                  </a:txBody>
                  <a:tcPr marL="91599" marR="9159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08.06.2017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599" marR="91599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Резерв: информатика и ИКТ, обществознание, химия, география</a:t>
                      </a:r>
                    </a:p>
                  </a:txBody>
                  <a:tcPr marL="91599" marR="9159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20.06.2017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599" marR="91599"/>
                </a:tc>
              </a:tr>
              <a:tr h="32912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1" dirty="0" smtClean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599" marR="91599"/>
                </a:tc>
                <a:tc>
                  <a:txBody>
                    <a:bodyPr/>
                    <a:lstStyle/>
                    <a:p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599" marR="91599"/>
                </a:tc>
                <a:tc>
                  <a:txBody>
                    <a:bodyPr/>
                    <a:lstStyle/>
                    <a:p>
                      <a:r>
                        <a:rPr lang="ru-RU" sz="1600" b="1" i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Резерв: математика</a:t>
                      </a:r>
                      <a:endParaRPr lang="ru-RU" sz="1600" b="1" i="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599" marR="9159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21.06.2017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599" marR="91599"/>
                </a:tc>
              </a:tr>
              <a:tr h="32912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1" dirty="0" smtClean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599" marR="91599"/>
                </a:tc>
                <a:tc>
                  <a:txBody>
                    <a:bodyPr/>
                    <a:lstStyle/>
                    <a:p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599" marR="91599"/>
                </a:tc>
                <a:tc>
                  <a:txBody>
                    <a:bodyPr/>
                    <a:lstStyle/>
                    <a:p>
                      <a:r>
                        <a:rPr lang="ru-RU" sz="1600" b="1" i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Резерв: русский язык</a:t>
                      </a:r>
                      <a:endParaRPr lang="ru-RU" sz="1600" b="1" i="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599" marR="9159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22.06.2017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599" marR="91599"/>
                </a:tc>
              </a:tr>
              <a:tr h="56848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1" dirty="0" smtClean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599" marR="91599"/>
                </a:tc>
                <a:tc>
                  <a:txBody>
                    <a:bodyPr/>
                    <a:lstStyle/>
                    <a:p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599" marR="91599"/>
                </a:tc>
                <a:tc>
                  <a:txBody>
                    <a:bodyPr/>
                    <a:lstStyle/>
                    <a:p>
                      <a:r>
                        <a:rPr lang="ru-RU" sz="1600" b="1" i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Резерв: иностранные языки</a:t>
                      </a:r>
                      <a:endParaRPr lang="ru-RU" sz="1600" b="1" i="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599" marR="91599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23.06.2017</a:t>
                      </a:r>
                    </a:p>
                    <a:p>
                      <a:pPr algn="ctr"/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599" marR="91599"/>
                </a:tc>
              </a:tr>
              <a:tr h="56848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1" dirty="0" smtClean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599" marR="91599"/>
                </a:tc>
                <a:tc>
                  <a:txBody>
                    <a:bodyPr/>
                    <a:lstStyle/>
                    <a:p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599" marR="91599"/>
                </a:tc>
                <a:tc>
                  <a:txBody>
                    <a:bodyPr/>
                    <a:lstStyle/>
                    <a:p>
                      <a:r>
                        <a:rPr lang="ru-RU" sz="1600" b="1" i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Резерв: по всем предметам</a:t>
                      </a:r>
                      <a:endParaRPr lang="ru-RU" sz="1600" b="1" i="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599" marR="91599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24.06.2017</a:t>
                      </a:r>
                    </a:p>
                    <a:p>
                      <a:pPr algn="ctr"/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599" marR="91599"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0" y="4572008"/>
            <a:ext cx="87154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14348" y="4500570"/>
            <a:ext cx="7643866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0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endParaRPr lang="ru-RU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 6 по 21 сентября 2017 года</a:t>
            </a:r>
            <a:endParaRPr lang="ru-RU" sz="2000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785786" y="4429132"/>
            <a:ext cx="728667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0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Предусмотрен дополнительный период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01080" cy="1082660"/>
          </a:xfrm>
        </p:spPr>
        <p:txBody>
          <a:bodyPr/>
          <a:lstStyle/>
          <a:p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Кто допускается к сдаче ГИА повторно в текущем учебном году?</a:t>
            </a:r>
            <a:endParaRPr lang="ru-RU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1357298"/>
            <a:ext cx="8072494" cy="5143536"/>
          </a:xfrm>
        </p:spPr>
        <p:txBody>
          <a:bodyPr/>
          <a:lstStyle/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</a:t>
            </a:r>
          </a:p>
          <a:p>
            <a:pPr>
              <a:buFontTx/>
              <a:buChar char="-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получившие на ГИА неудовлетворительный результат по двум учебным предметам;</a:t>
            </a:r>
          </a:p>
          <a:p>
            <a:pPr>
              <a:buFontTx/>
              <a:buChar char="-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не явившихся на экзамены по уважительным причинам (подтверждается документально);</a:t>
            </a:r>
          </a:p>
          <a:p>
            <a:pPr>
              <a:buFontTx/>
              <a:buChar char="-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не завершившие выполнение экзаменационной работы по уважительным причинам (подтверждается документально);</a:t>
            </a:r>
          </a:p>
          <a:p>
            <a:pPr>
              <a:buFontTx/>
              <a:buChar char="-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результаты которых были аннулированы в случае выявлении фактов нарушений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23825"/>
            <a:ext cx="8220075" cy="876283"/>
          </a:xfrm>
        </p:spPr>
        <p:txBody>
          <a:bodyPr/>
          <a:lstStyle/>
          <a:p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Какими средствами обучения можно пользоваться при проведении ОГЭ?</a:t>
            </a:r>
            <a:endParaRPr lang="ru-RU" sz="24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00034" y="1214422"/>
          <a:ext cx="8229600" cy="5146040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1643074"/>
                <a:gridCol w="6586526"/>
              </a:tblGrid>
              <a:tr h="370840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Предмет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Средства обучения и воспитания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Русский</a:t>
                      </a:r>
                      <a:r>
                        <a:rPr lang="ru-RU" sz="1600" b="1" baseline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язык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Орфографические словари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Математика 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Линейка, справочные материалы, содержащие основные формулы курса математики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Физика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Непрограммируемый калькулятор, лабораторное оборудование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Химия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Непрограммируемый калькулятор, лабораторное оборудование, периодическая система Д. И. Менделеева,</a:t>
                      </a:r>
                      <a:r>
                        <a:rPr lang="ru-RU" sz="16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таблица растворимости солей, кислот и оснований в воде, электрохимический ряд напряжений металлов</a:t>
                      </a:r>
                      <a:endParaRPr lang="ru-RU" sz="16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Биология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Линейка, карандаш</a:t>
                      </a:r>
                      <a:r>
                        <a:rPr lang="ru-RU" sz="16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и н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епрограммируемый калькулятор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География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Линейка, </a:t>
                      </a:r>
                      <a:r>
                        <a:rPr lang="ru-RU" sz="16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епрограммируемый калькулятор и географические атласы для 7, 8 и 9 классов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Литература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Полные</a:t>
                      </a:r>
                      <a:r>
                        <a:rPr lang="ru-RU" sz="16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тексты художественных произведений, а также сборники лирики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Информатика и ИКТ, иностранные языки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Компьютеры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1274</TotalTime>
  <Words>1231</Words>
  <Application>Microsoft Office PowerPoint</Application>
  <PresentationFormat>Экран (4:3)</PresentationFormat>
  <Paragraphs>281</Paragraphs>
  <Slides>19</Slides>
  <Notes>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Тема Office</vt:lpstr>
      <vt:lpstr>  ПОРЯДОК ПРОВЕДЕНИЯ  ГОСУДАРСТВЕННОЙ ИТОГОВОЙ АТТЕСТАЦИИ  ПО ПРОГРАММАМ ОСНОВНОГО  ОБЩЕГО ОБРАЗОВАНИЯ  В 2017 ГОДУ    Гурьева О.В.,  главный специалист комитета образования администрации городского округа «Город Чита»  10 ноября 2016 г.</vt:lpstr>
      <vt:lpstr>Ст. 59 Федерального закона «Об образовании в Российской Федерации» от 29.12.2012 № 273-ФЗ </vt:lpstr>
      <vt:lpstr>Основной документ, регламентирующий ГИА-9</vt:lpstr>
      <vt:lpstr>Какие экзамены включает в себя  ГИА-9 в 2017 году?</vt:lpstr>
      <vt:lpstr>Какие формы проведения ГИА-9?</vt:lpstr>
      <vt:lpstr>Слайд 6</vt:lpstr>
      <vt:lpstr>  ПРОЕКТ РАСПИСАНИЯ ГИА-9 2017  </vt:lpstr>
      <vt:lpstr>Кто допускается к сдаче ГИА повторно в текущем учебном году?</vt:lpstr>
      <vt:lpstr>Какими средствами обучения можно пользоваться при проведении ОГЭ?</vt:lpstr>
      <vt:lpstr>КАКОВЫ ПРАВИЛА ПРОВЕДЕНИЯ ГИА?</vt:lpstr>
      <vt:lpstr>ВО ВРЕМЯ ЭКЗАМЕНА</vt:lpstr>
      <vt:lpstr>Как осуществляется проверка и оценивание экзаменационных работ?</vt:lpstr>
      <vt:lpstr>Как осуществляется проверка и оценивание экзаменационных работ?</vt:lpstr>
      <vt:lpstr>Каков порядок подачи апелляции?</vt:lpstr>
      <vt:lpstr>Продолжительность экзаменов в 2017 году </vt:lpstr>
      <vt:lpstr>Шкала перевода балла в отметку 2017 год</vt:lpstr>
      <vt:lpstr>Каков порядок выставления оценок в аттестат?</vt:lpstr>
      <vt:lpstr>На каких сайтах  можно получить более подробную информацию о ГИА-9?</vt:lpstr>
      <vt:lpstr>Слайд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Анализ проведения ГИА-9 в Ленинградской области в 2015 году  Изменения в Порядке проведения ГИА в 2016 году</dc:title>
  <dc:creator>Vasiya</dc:creator>
  <cp:lastModifiedBy>ольга</cp:lastModifiedBy>
  <cp:revision>246</cp:revision>
  <cp:lastPrinted>2015-09-09T19:14:23Z</cp:lastPrinted>
  <dcterms:modified xsi:type="dcterms:W3CDTF">2017-01-20T00:20:13Z</dcterms:modified>
</cp:coreProperties>
</file>